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68" r:id="rId3"/>
    <p:sldId id="369" r:id="rId4"/>
    <p:sldId id="386" r:id="rId5"/>
    <p:sldId id="370" r:id="rId6"/>
    <p:sldId id="371" r:id="rId7"/>
    <p:sldId id="402" r:id="rId8"/>
    <p:sldId id="372" r:id="rId9"/>
    <p:sldId id="260" r:id="rId10"/>
    <p:sldId id="374" r:id="rId11"/>
    <p:sldId id="380" r:id="rId12"/>
    <p:sldId id="262" r:id="rId13"/>
    <p:sldId id="375" r:id="rId14"/>
    <p:sldId id="376" r:id="rId15"/>
    <p:sldId id="377" r:id="rId16"/>
    <p:sldId id="396" r:id="rId17"/>
    <p:sldId id="378" r:id="rId18"/>
    <p:sldId id="379" r:id="rId19"/>
    <p:sldId id="381" r:id="rId20"/>
    <p:sldId id="382" r:id="rId21"/>
    <p:sldId id="383" r:id="rId22"/>
    <p:sldId id="384" r:id="rId23"/>
    <p:sldId id="385" r:id="rId24"/>
    <p:sldId id="397" r:id="rId25"/>
    <p:sldId id="387" r:id="rId26"/>
    <p:sldId id="388" r:id="rId27"/>
    <p:sldId id="389" r:id="rId28"/>
    <p:sldId id="390" r:id="rId29"/>
    <p:sldId id="391" r:id="rId30"/>
    <p:sldId id="393" r:id="rId31"/>
    <p:sldId id="394" r:id="rId32"/>
    <p:sldId id="395" r:id="rId33"/>
    <p:sldId id="398" r:id="rId34"/>
    <p:sldId id="392" r:id="rId35"/>
    <p:sldId id="399" r:id="rId36"/>
    <p:sldId id="400" r:id="rId37"/>
    <p:sldId id="401" r:id="rId3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31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1A554-6FFC-4AFE-B0E3-0E88E4C78A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62412A-69B0-46CA-8AD7-6E18A3D96E8B}">
      <dgm:prSet/>
      <dgm:spPr/>
      <dgm:t>
        <a:bodyPr/>
        <a:lstStyle/>
        <a:p>
          <a:r>
            <a:rPr lang="fi-FI"/>
            <a:t>Suhteellisen harvinainen</a:t>
          </a:r>
          <a:r>
            <a:rPr lang="en-US"/>
            <a:t> </a:t>
          </a:r>
        </a:p>
      </dgm:t>
    </dgm:pt>
    <dgm:pt modelId="{8EE82F29-70CF-4422-AE7B-9CB90C05F842}" type="parTrans" cxnId="{9B6F949B-488B-4AF8-B9A6-7C8F10DBA240}">
      <dgm:prSet/>
      <dgm:spPr/>
      <dgm:t>
        <a:bodyPr/>
        <a:lstStyle/>
        <a:p>
          <a:endParaRPr lang="en-US"/>
        </a:p>
      </dgm:t>
    </dgm:pt>
    <dgm:pt modelId="{1C88201F-957F-4980-8EC9-32F5B40FEA00}" type="sibTrans" cxnId="{9B6F949B-488B-4AF8-B9A6-7C8F10DBA240}">
      <dgm:prSet/>
      <dgm:spPr/>
      <dgm:t>
        <a:bodyPr/>
        <a:lstStyle/>
        <a:p>
          <a:endParaRPr lang="en-US"/>
        </a:p>
      </dgm:t>
    </dgm:pt>
    <dgm:pt modelId="{ADCA3B3E-757B-42A1-9841-C0ECE7027C67}">
      <dgm:prSet/>
      <dgm:spPr/>
      <dgm:t>
        <a:bodyPr/>
        <a:lstStyle/>
        <a:p>
          <a:r>
            <a:rPr lang="fi-FI"/>
            <a:t>1-2 % kaikista miesten kasvaimista</a:t>
          </a:r>
          <a:r>
            <a:rPr lang="en-US"/>
            <a:t> </a:t>
          </a:r>
        </a:p>
      </dgm:t>
    </dgm:pt>
    <dgm:pt modelId="{300675A1-7EFA-4C1F-AB66-7C2C86F3B405}" type="parTrans" cxnId="{9C22166C-D974-4ABE-BD81-CE24B06A23D4}">
      <dgm:prSet/>
      <dgm:spPr/>
      <dgm:t>
        <a:bodyPr/>
        <a:lstStyle/>
        <a:p>
          <a:endParaRPr lang="en-US"/>
        </a:p>
      </dgm:t>
    </dgm:pt>
    <dgm:pt modelId="{F994E68A-1B2D-48A3-AF34-6AA6C9B885FC}" type="sibTrans" cxnId="{9C22166C-D974-4ABE-BD81-CE24B06A23D4}">
      <dgm:prSet/>
      <dgm:spPr/>
      <dgm:t>
        <a:bodyPr/>
        <a:lstStyle/>
        <a:p>
          <a:endParaRPr lang="en-US"/>
        </a:p>
      </dgm:t>
    </dgm:pt>
    <dgm:pt modelId="{EFC7FDF9-8F47-4D5B-B5EF-B2555619522C}">
      <dgm:prSet/>
      <dgm:spPr/>
      <dgm:t>
        <a:bodyPr/>
        <a:lstStyle/>
        <a:p>
          <a:r>
            <a:rPr lang="fi-FI" dirty="0"/>
            <a:t>3 piikkiä 0-4 v, 20-40 v, yli 50 v</a:t>
          </a:r>
          <a:endParaRPr lang="en-US" dirty="0"/>
        </a:p>
      </dgm:t>
    </dgm:pt>
    <dgm:pt modelId="{4A7F124D-7FE1-42B2-A445-BDDCEFC7D0AC}" type="parTrans" cxnId="{EA548889-EEBC-4B5F-880C-06E749B3043F}">
      <dgm:prSet/>
      <dgm:spPr/>
      <dgm:t>
        <a:bodyPr/>
        <a:lstStyle/>
        <a:p>
          <a:endParaRPr lang="en-US"/>
        </a:p>
      </dgm:t>
    </dgm:pt>
    <dgm:pt modelId="{C4B12113-78A7-4FE4-B4A9-C99B4908E53F}" type="sibTrans" cxnId="{EA548889-EEBC-4B5F-880C-06E749B3043F}">
      <dgm:prSet/>
      <dgm:spPr/>
      <dgm:t>
        <a:bodyPr/>
        <a:lstStyle/>
        <a:p>
          <a:endParaRPr lang="en-US"/>
        </a:p>
      </dgm:t>
    </dgm:pt>
    <dgm:pt modelId="{00EDA2F2-E302-42AD-AB2A-7893FB593316}">
      <dgm:prSet/>
      <dgm:spPr/>
      <dgm:t>
        <a:bodyPr/>
        <a:lstStyle/>
        <a:p>
          <a:r>
            <a:rPr lang="fi-FI" dirty="0"/>
            <a:t>Yli 50 v miehillä kivesmassa on yleensä lymfooma</a:t>
          </a:r>
          <a:endParaRPr lang="en-US" dirty="0"/>
        </a:p>
      </dgm:t>
    </dgm:pt>
    <dgm:pt modelId="{2FD5283E-F759-4A51-ABC6-107950B916AD}" type="parTrans" cxnId="{8400DFFD-3B4F-4872-8DB3-7EA830828451}">
      <dgm:prSet/>
      <dgm:spPr/>
      <dgm:t>
        <a:bodyPr/>
        <a:lstStyle/>
        <a:p>
          <a:endParaRPr lang="en-US"/>
        </a:p>
      </dgm:t>
    </dgm:pt>
    <dgm:pt modelId="{C0D69F0D-602B-4B0A-87F1-E99013102D49}" type="sibTrans" cxnId="{8400DFFD-3B4F-4872-8DB3-7EA830828451}">
      <dgm:prSet/>
      <dgm:spPr/>
      <dgm:t>
        <a:bodyPr/>
        <a:lstStyle/>
        <a:p>
          <a:endParaRPr lang="en-US"/>
        </a:p>
      </dgm:t>
    </dgm:pt>
    <dgm:pt modelId="{B0D7D3AD-A947-46F3-9325-C4E441C4E23D}">
      <dgm:prSet/>
      <dgm:spPr/>
      <dgm:t>
        <a:bodyPr/>
        <a:lstStyle/>
        <a:p>
          <a:r>
            <a:rPr lang="fi-FI"/>
            <a:t>On kuitenkin nuorten (15-35v) miesten yleisin syöpä</a:t>
          </a:r>
          <a:endParaRPr lang="en-US"/>
        </a:p>
      </dgm:t>
    </dgm:pt>
    <dgm:pt modelId="{8D76DDF9-B93E-40EF-8D69-B0284D475790}" type="parTrans" cxnId="{F12D7244-49EF-4F87-AD96-4E2163EA41DE}">
      <dgm:prSet/>
      <dgm:spPr/>
      <dgm:t>
        <a:bodyPr/>
        <a:lstStyle/>
        <a:p>
          <a:endParaRPr lang="en-US"/>
        </a:p>
      </dgm:t>
    </dgm:pt>
    <dgm:pt modelId="{11C5FC28-F672-4139-B313-77980345CB0F}" type="sibTrans" cxnId="{F12D7244-49EF-4F87-AD96-4E2163EA41DE}">
      <dgm:prSet/>
      <dgm:spPr/>
      <dgm:t>
        <a:bodyPr/>
        <a:lstStyle/>
        <a:p>
          <a:endParaRPr lang="en-US"/>
        </a:p>
      </dgm:t>
    </dgm:pt>
    <dgm:pt modelId="{F67C6EA3-C94B-4590-9A02-76703500894E}" type="pres">
      <dgm:prSet presAssocID="{0DC1A554-6FFC-4AFE-B0E3-0E88E4C78AE6}" presName="linear" presStyleCnt="0">
        <dgm:presLayoutVars>
          <dgm:animLvl val="lvl"/>
          <dgm:resizeHandles val="exact"/>
        </dgm:presLayoutVars>
      </dgm:prSet>
      <dgm:spPr/>
    </dgm:pt>
    <dgm:pt modelId="{44681A0A-F77C-4CC4-991F-27B2CC50D94C}" type="pres">
      <dgm:prSet presAssocID="{E362412A-69B0-46CA-8AD7-6E18A3D96E8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BF390E4-C32E-4BC9-8F89-B856E98E9B30}" type="pres">
      <dgm:prSet presAssocID="{1C88201F-957F-4980-8EC9-32F5B40FEA00}" presName="spacer" presStyleCnt="0"/>
      <dgm:spPr/>
    </dgm:pt>
    <dgm:pt modelId="{0C6A6A52-7FCC-4C01-AE04-A68B84BDFA73}" type="pres">
      <dgm:prSet presAssocID="{ADCA3B3E-757B-42A1-9841-C0ECE7027C6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1C4247F-B061-4BED-A43C-AC4F87308785}" type="pres">
      <dgm:prSet presAssocID="{F994E68A-1B2D-48A3-AF34-6AA6C9B885FC}" presName="spacer" presStyleCnt="0"/>
      <dgm:spPr/>
    </dgm:pt>
    <dgm:pt modelId="{212DAFA7-B36E-4DC0-881B-47BBB57CF20C}" type="pres">
      <dgm:prSet presAssocID="{EFC7FDF9-8F47-4D5B-B5EF-B2555619522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7FD9E78-2ADB-4E6B-84A5-750AA5D226B9}" type="pres">
      <dgm:prSet presAssocID="{C4B12113-78A7-4FE4-B4A9-C99B4908E53F}" presName="spacer" presStyleCnt="0"/>
      <dgm:spPr/>
    </dgm:pt>
    <dgm:pt modelId="{E57F23B9-1FE1-4C6F-BA1D-5545222AD97B}" type="pres">
      <dgm:prSet presAssocID="{00EDA2F2-E302-42AD-AB2A-7893FB59331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AB34D6B-5AB2-4365-A717-E83847242482}" type="pres">
      <dgm:prSet presAssocID="{C0D69F0D-602B-4B0A-87F1-E99013102D49}" presName="spacer" presStyleCnt="0"/>
      <dgm:spPr/>
    </dgm:pt>
    <dgm:pt modelId="{F1B70674-0470-4B94-8994-197458A8A437}" type="pres">
      <dgm:prSet presAssocID="{B0D7D3AD-A947-46F3-9325-C4E441C4E23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12D7244-49EF-4F87-AD96-4E2163EA41DE}" srcId="{0DC1A554-6FFC-4AFE-B0E3-0E88E4C78AE6}" destId="{B0D7D3AD-A947-46F3-9325-C4E441C4E23D}" srcOrd="4" destOrd="0" parTransId="{8D76DDF9-B93E-40EF-8D69-B0284D475790}" sibTransId="{11C5FC28-F672-4139-B313-77980345CB0F}"/>
    <dgm:cxn modelId="{937A9647-E326-4EBA-A57D-10B5DF231B81}" type="presOf" srcId="{B0D7D3AD-A947-46F3-9325-C4E441C4E23D}" destId="{F1B70674-0470-4B94-8994-197458A8A437}" srcOrd="0" destOrd="0" presId="urn:microsoft.com/office/officeart/2005/8/layout/vList2"/>
    <dgm:cxn modelId="{9C22166C-D974-4ABE-BD81-CE24B06A23D4}" srcId="{0DC1A554-6FFC-4AFE-B0E3-0E88E4C78AE6}" destId="{ADCA3B3E-757B-42A1-9841-C0ECE7027C67}" srcOrd="1" destOrd="0" parTransId="{300675A1-7EFA-4C1F-AB66-7C2C86F3B405}" sibTransId="{F994E68A-1B2D-48A3-AF34-6AA6C9B885FC}"/>
    <dgm:cxn modelId="{AE679A54-D75C-495A-A84D-8A20B4248A08}" type="presOf" srcId="{ADCA3B3E-757B-42A1-9841-C0ECE7027C67}" destId="{0C6A6A52-7FCC-4C01-AE04-A68B84BDFA73}" srcOrd="0" destOrd="0" presId="urn:microsoft.com/office/officeart/2005/8/layout/vList2"/>
    <dgm:cxn modelId="{7187A577-D92A-412B-9AAF-BABD33B13B56}" type="presOf" srcId="{EFC7FDF9-8F47-4D5B-B5EF-B2555619522C}" destId="{212DAFA7-B36E-4DC0-881B-47BBB57CF20C}" srcOrd="0" destOrd="0" presId="urn:microsoft.com/office/officeart/2005/8/layout/vList2"/>
    <dgm:cxn modelId="{EA548889-EEBC-4B5F-880C-06E749B3043F}" srcId="{0DC1A554-6FFC-4AFE-B0E3-0E88E4C78AE6}" destId="{EFC7FDF9-8F47-4D5B-B5EF-B2555619522C}" srcOrd="2" destOrd="0" parTransId="{4A7F124D-7FE1-42B2-A445-BDDCEFC7D0AC}" sibTransId="{C4B12113-78A7-4FE4-B4A9-C99B4908E53F}"/>
    <dgm:cxn modelId="{9B6F949B-488B-4AF8-B9A6-7C8F10DBA240}" srcId="{0DC1A554-6FFC-4AFE-B0E3-0E88E4C78AE6}" destId="{E362412A-69B0-46CA-8AD7-6E18A3D96E8B}" srcOrd="0" destOrd="0" parTransId="{8EE82F29-70CF-4422-AE7B-9CB90C05F842}" sibTransId="{1C88201F-957F-4980-8EC9-32F5B40FEA00}"/>
    <dgm:cxn modelId="{5CF293D4-1BEA-42FE-9954-8066999D8834}" type="presOf" srcId="{00EDA2F2-E302-42AD-AB2A-7893FB593316}" destId="{E57F23B9-1FE1-4C6F-BA1D-5545222AD97B}" srcOrd="0" destOrd="0" presId="urn:microsoft.com/office/officeart/2005/8/layout/vList2"/>
    <dgm:cxn modelId="{CCD40BE7-3B31-4408-909B-970CB934C4DA}" type="presOf" srcId="{0DC1A554-6FFC-4AFE-B0E3-0E88E4C78AE6}" destId="{F67C6EA3-C94B-4590-9A02-76703500894E}" srcOrd="0" destOrd="0" presId="urn:microsoft.com/office/officeart/2005/8/layout/vList2"/>
    <dgm:cxn modelId="{BDCBC8F5-2BCA-44DF-8647-A143D6E1374E}" type="presOf" srcId="{E362412A-69B0-46CA-8AD7-6E18A3D96E8B}" destId="{44681A0A-F77C-4CC4-991F-27B2CC50D94C}" srcOrd="0" destOrd="0" presId="urn:microsoft.com/office/officeart/2005/8/layout/vList2"/>
    <dgm:cxn modelId="{8400DFFD-3B4F-4872-8DB3-7EA830828451}" srcId="{0DC1A554-6FFC-4AFE-B0E3-0E88E4C78AE6}" destId="{00EDA2F2-E302-42AD-AB2A-7893FB593316}" srcOrd="3" destOrd="0" parTransId="{2FD5283E-F759-4A51-ABC6-107950B916AD}" sibTransId="{C0D69F0D-602B-4B0A-87F1-E99013102D49}"/>
    <dgm:cxn modelId="{61E30B25-249E-4DFE-AE4F-89ABD12213DB}" type="presParOf" srcId="{F67C6EA3-C94B-4590-9A02-76703500894E}" destId="{44681A0A-F77C-4CC4-991F-27B2CC50D94C}" srcOrd="0" destOrd="0" presId="urn:microsoft.com/office/officeart/2005/8/layout/vList2"/>
    <dgm:cxn modelId="{C5BD0315-E923-42F2-B1AD-6B0CD988779F}" type="presParOf" srcId="{F67C6EA3-C94B-4590-9A02-76703500894E}" destId="{4BF390E4-C32E-4BC9-8F89-B856E98E9B30}" srcOrd="1" destOrd="0" presId="urn:microsoft.com/office/officeart/2005/8/layout/vList2"/>
    <dgm:cxn modelId="{6D00A4A7-622A-40F6-AEB8-1946CB9CD30B}" type="presParOf" srcId="{F67C6EA3-C94B-4590-9A02-76703500894E}" destId="{0C6A6A52-7FCC-4C01-AE04-A68B84BDFA73}" srcOrd="2" destOrd="0" presId="urn:microsoft.com/office/officeart/2005/8/layout/vList2"/>
    <dgm:cxn modelId="{FA58BB32-362F-40DD-B021-B48C12F801A5}" type="presParOf" srcId="{F67C6EA3-C94B-4590-9A02-76703500894E}" destId="{11C4247F-B061-4BED-A43C-AC4F87308785}" srcOrd="3" destOrd="0" presId="urn:microsoft.com/office/officeart/2005/8/layout/vList2"/>
    <dgm:cxn modelId="{CE4D4107-0CA2-4124-A9ED-C53D7EDA1F62}" type="presParOf" srcId="{F67C6EA3-C94B-4590-9A02-76703500894E}" destId="{212DAFA7-B36E-4DC0-881B-47BBB57CF20C}" srcOrd="4" destOrd="0" presId="urn:microsoft.com/office/officeart/2005/8/layout/vList2"/>
    <dgm:cxn modelId="{2E88A6EF-6D60-4906-85C5-1B275A88CBC6}" type="presParOf" srcId="{F67C6EA3-C94B-4590-9A02-76703500894E}" destId="{17FD9E78-2ADB-4E6B-84A5-750AA5D226B9}" srcOrd="5" destOrd="0" presId="urn:microsoft.com/office/officeart/2005/8/layout/vList2"/>
    <dgm:cxn modelId="{2DB72679-B192-459D-B649-867357E9A27C}" type="presParOf" srcId="{F67C6EA3-C94B-4590-9A02-76703500894E}" destId="{E57F23B9-1FE1-4C6F-BA1D-5545222AD97B}" srcOrd="6" destOrd="0" presId="urn:microsoft.com/office/officeart/2005/8/layout/vList2"/>
    <dgm:cxn modelId="{E660ABFE-5D46-422B-B9DD-408C799488E3}" type="presParOf" srcId="{F67C6EA3-C94B-4590-9A02-76703500894E}" destId="{EAB34D6B-5AB2-4365-A717-E83847242482}" srcOrd="7" destOrd="0" presId="urn:microsoft.com/office/officeart/2005/8/layout/vList2"/>
    <dgm:cxn modelId="{A326ECB9-321E-4200-B970-E272229D870E}" type="presParOf" srcId="{F67C6EA3-C94B-4590-9A02-76703500894E}" destId="{F1B70674-0470-4B94-8994-197458A8A43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D48F2-B542-4F23-840A-ABD8769F27B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36214C-56E9-49DF-9D0B-78624D5EF485}">
      <dgm:prSet/>
      <dgm:spPr/>
      <dgm:t>
        <a:bodyPr/>
        <a:lstStyle/>
        <a:p>
          <a:r>
            <a:rPr lang="fi-FI"/>
            <a:t>Lähetekäsittely -&gt; pääsääntöisesti pyritään järjestämään kiireellinen hoitoneuvotteluaika 2vkon sisään – vaikka ylimääräisenä</a:t>
          </a:r>
          <a:endParaRPr lang="en-US"/>
        </a:p>
      </dgm:t>
    </dgm:pt>
    <dgm:pt modelId="{479A7E28-A8FD-42A4-8D15-21ADD2D7B24C}" type="parTrans" cxnId="{86E50C2E-4BEE-4AB3-9801-AC9956AB5395}">
      <dgm:prSet/>
      <dgm:spPr/>
      <dgm:t>
        <a:bodyPr/>
        <a:lstStyle/>
        <a:p>
          <a:endParaRPr lang="en-US"/>
        </a:p>
      </dgm:t>
    </dgm:pt>
    <dgm:pt modelId="{C92926DE-D58F-4218-AC4E-F5601C820C7C}" type="sibTrans" cxnId="{86E50C2E-4BEE-4AB3-9801-AC9956AB5395}">
      <dgm:prSet/>
      <dgm:spPr/>
      <dgm:t>
        <a:bodyPr/>
        <a:lstStyle/>
        <a:p>
          <a:endParaRPr lang="en-US"/>
        </a:p>
      </dgm:t>
    </dgm:pt>
    <dgm:pt modelId="{F960435C-2CB7-4DB4-A706-D63A5989F8C2}">
      <dgm:prSet/>
      <dgm:spPr/>
      <dgm:t>
        <a:bodyPr/>
        <a:lstStyle/>
        <a:p>
          <a:r>
            <a:rPr lang="fi-FI"/>
            <a:t>Toive olisi, että UÄ olisi tehtynä, kun kyseessä on kiveksen ”patti” – voi olla muutakin ja riippuu osin potilaan tutkineen lääkärin kokemuksesta (esim spermatoseele)</a:t>
          </a:r>
          <a:endParaRPr lang="en-US"/>
        </a:p>
      </dgm:t>
    </dgm:pt>
    <dgm:pt modelId="{95E62A32-BE1D-4DAC-9EA5-7AD2AD9BBFDB}" type="parTrans" cxnId="{C5362B97-89B0-4A01-99C1-DFDC466E5544}">
      <dgm:prSet/>
      <dgm:spPr/>
      <dgm:t>
        <a:bodyPr/>
        <a:lstStyle/>
        <a:p>
          <a:endParaRPr lang="en-US"/>
        </a:p>
      </dgm:t>
    </dgm:pt>
    <dgm:pt modelId="{923ED9D1-D12F-42C9-B8EF-2326BB089035}" type="sibTrans" cxnId="{C5362B97-89B0-4A01-99C1-DFDC466E5544}">
      <dgm:prSet/>
      <dgm:spPr/>
      <dgm:t>
        <a:bodyPr/>
        <a:lstStyle/>
        <a:p>
          <a:endParaRPr lang="en-US"/>
        </a:p>
      </dgm:t>
    </dgm:pt>
    <dgm:pt modelId="{E1AED2D4-127E-47DD-9452-F92CB1633454}">
      <dgm:prSet/>
      <dgm:spPr/>
      <dgm:t>
        <a:bodyPr/>
        <a:lstStyle/>
        <a:p>
          <a:r>
            <a:rPr lang="fi-FI"/>
            <a:t>On paikkoja, jossa UÄ ei saatavilla (YTHS, ei aina kuulu tth-sopimukseen) – silloin järjestetään pääsääntöisesti UÄ ESH kautta</a:t>
          </a:r>
          <a:endParaRPr lang="en-US"/>
        </a:p>
      </dgm:t>
    </dgm:pt>
    <dgm:pt modelId="{04096884-2301-46DD-A538-6C6739C23921}" type="parTrans" cxnId="{3BDA3652-53A1-4B82-9A6B-5DD8F5BBB50A}">
      <dgm:prSet/>
      <dgm:spPr/>
      <dgm:t>
        <a:bodyPr/>
        <a:lstStyle/>
        <a:p>
          <a:endParaRPr lang="en-US"/>
        </a:p>
      </dgm:t>
    </dgm:pt>
    <dgm:pt modelId="{82AE1DE8-EAC2-435B-A182-F75D56B33920}" type="sibTrans" cxnId="{3BDA3652-53A1-4B82-9A6B-5DD8F5BBB50A}">
      <dgm:prSet/>
      <dgm:spPr/>
      <dgm:t>
        <a:bodyPr/>
        <a:lstStyle/>
        <a:p>
          <a:endParaRPr lang="en-US"/>
        </a:p>
      </dgm:t>
    </dgm:pt>
    <dgm:pt modelId="{00DA92E7-2F0C-4E7C-BF36-7F1093689B50}" type="pres">
      <dgm:prSet presAssocID="{ED1D48F2-B542-4F23-840A-ABD8769F27BF}" presName="linear" presStyleCnt="0">
        <dgm:presLayoutVars>
          <dgm:animLvl val="lvl"/>
          <dgm:resizeHandles val="exact"/>
        </dgm:presLayoutVars>
      </dgm:prSet>
      <dgm:spPr/>
    </dgm:pt>
    <dgm:pt modelId="{0ADA63D8-90F5-4F2B-AEBB-7BDAF25D240E}" type="pres">
      <dgm:prSet presAssocID="{1036214C-56E9-49DF-9D0B-78624D5EF48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56FAEE3-5AA4-48B4-803A-1030432E6701}" type="pres">
      <dgm:prSet presAssocID="{C92926DE-D58F-4218-AC4E-F5601C820C7C}" presName="spacer" presStyleCnt="0"/>
      <dgm:spPr/>
    </dgm:pt>
    <dgm:pt modelId="{44B930AA-0BF9-4D91-9F2E-336A5803BBB7}" type="pres">
      <dgm:prSet presAssocID="{F960435C-2CB7-4DB4-A706-D63A5989F8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A161501-986B-46B0-AB21-B806D0CB7E91}" type="pres">
      <dgm:prSet presAssocID="{923ED9D1-D12F-42C9-B8EF-2326BB089035}" presName="spacer" presStyleCnt="0"/>
      <dgm:spPr/>
    </dgm:pt>
    <dgm:pt modelId="{2F254A8C-4ABF-4A8D-A3DA-3F490402F2AA}" type="pres">
      <dgm:prSet presAssocID="{E1AED2D4-127E-47DD-9452-F92CB163345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CA8A2A-8BB6-4414-A484-49A2DF8FFBD0}" type="presOf" srcId="{F960435C-2CB7-4DB4-A706-D63A5989F8C2}" destId="{44B930AA-0BF9-4D91-9F2E-336A5803BBB7}" srcOrd="0" destOrd="0" presId="urn:microsoft.com/office/officeart/2005/8/layout/vList2"/>
    <dgm:cxn modelId="{86E50C2E-4BEE-4AB3-9801-AC9956AB5395}" srcId="{ED1D48F2-B542-4F23-840A-ABD8769F27BF}" destId="{1036214C-56E9-49DF-9D0B-78624D5EF485}" srcOrd="0" destOrd="0" parTransId="{479A7E28-A8FD-42A4-8D15-21ADD2D7B24C}" sibTransId="{C92926DE-D58F-4218-AC4E-F5601C820C7C}"/>
    <dgm:cxn modelId="{3BDA3652-53A1-4B82-9A6B-5DD8F5BBB50A}" srcId="{ED1D48F2-B542-4F23-840A-ABD8769F27BF}" destId="{E1AED2D4-127E-47DD-9452-F92CB1633454}" srcOrd="2" destOrd="0" parTransId="{04096884-2301-46DD-A538-6C6739C23921}" sibTransId="{82AE1DE8-EAC2-435B-A182-F75D56B33920}"/>
    <dgm:cxn modelId="{C5362B97-89B0-4A01-99C1-DFDC466E5544}" srcId="{ED1D48F2-B542-4F23-840A-ABD8769F27BF}" destId="{F960435C-2CB7-4DB4-A706-D63A5989F8C2}" srcOrd="1" destOrd="0" parTransId="{95E62A32-BE1D-4DAC-9EA5-7AD2AD9BBFDB}" sibTransId="{923ED9D1-D12F-42C9-B8EF-2326BB089035}"/>
    <dgm:cxn modelId="{12716898-EFC1-46CC-8957-F4E874EF5A5C}" type="presOf" srcId="{1036214C-56E9-49DF-9D0B-78624D5EF485}" destId="{0ADA63D8-90F5-4F2B-AEBB-7BDAF25D240E}" srcOrd="0" destOrd="0" presId="urn:microsoft.com/office/officeart/2005/8/layout/vList2"/>
    <dgm:cxn modelId="{8B63B7B3-A199-4391-8E67-E26546E45C03}" type="presOf" srcId="{E1AED2D4-127E-47DD-9452-F92CB1633454}" destId="{2F254A8C-4ABF-4A8D-A3DA-3F490402F2AA}" srcOrd="0" destOrd="0" presId="urn:microsoft.com/office/officeart/2005/8/layout/vList2"/>
    <dgm:cxn modelId="{CD5341FA-FBA8-4281-AC7F-90E039376A49}" type="presOf" srcId="{ED1D48F2-B542-4F23-840A-ABD8769F27BF}" destId="{00DA92E7-2F0C-4E7C-BF36-7F1093689B50}" srcOrd="0" destOrd="0" presId="urn:microsoft.com/office/officeart/2005/8/layout/vList2"/>
    <dgm:cxn modelId="{0C3D8E9B-40D1-48FD-AD3C-CC7A9E11A22B}" type="presParOf" srcId="{00DA92E7-2F0C-4E7C-BF36-7F1093689B50}" destId="{0ADA63D8-90F5-4F2B-AEBB-7BDAF25D240E}" srcOrd="0" destOrd="0" presId="urn:microsoft.com/office/officeart/2005/8/layout/vList2"/>
    <dgm:cxn modelId="{0B71E944-25C7-4E4C-A13D-90286AE7BA4E}" type="presParOf" srcId="{00DA92E7-2F0C-4E7C-BF36-7F1093689B50}" destId="{E56FAEE3-5AA4-48B4-803A-1030432E6701}" srcOrd="1" destOrd="0" presId="urn:microsoft.com/office/officeart/2005/8/layout/vList2"/>
    <dgm:cxn modelId="{18410A61-2C03-4FF8-8158-094714A62562}" type="presParOf" srcId="{00DA92E7-2F0C-4E7C-BF36-7F1093689B50}" destId="{44B930AA-0BF9-4D91-9F2E-336A5803BBB7}" srcOrd="2" destOrd="0" presId="urn:microsoft.com/office/officeart/2005/8/layout/vList2"/>
    <dgm:cxn modelId="{51B60A05-E83B-4BFF-A12A-073DF140D430}" type="presParOf" srcId="{00DA92E7-2F0C-4E7C-BF36-7F1093689B50}" destId="{3A161501-986B-46B0-AB21-B806D0CB7E91}" srcOrd="3" destOrd="0" presId="urn:microsoft.com/office/officeart/2005/8/layout/vList2"/>
    <dgm:cxn modelId="{B00EDC08-1D23-4F06-9366-038EE65B998B}" type="presParOf" srcId="{00DA92E7-2F0C-4E7C-BF36-7F1093689B50}" destId="{2F254A8C-4ABF-4A8D-A3DA-3F490402F2A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681A0A-F77C-4CC4-991F-27B2CC50D94C}">
      <dsp:nvSpPr>
        <dsp:cNvPr id="0" name=""/>
        <dsp:cNvSpPr/>
      </dsp:nvSpPr>
      <dsp:spPr>
        <a:xfrm>
          <a:off x="0" y="25867"/>
          <a:ext cx="6216570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Suhteellisen harvinainen</a:t>
          </a:r>
          <a:r>
            <a:rPr lang="en-US" sz="2500" kern="1200"/>
            <a:t> </a:t>
          </a:r>
        </a:p>
      </dsp:txBody>
      <dsp:txXfrm>
        <a:off x="48726" y="74593"/>
        <a:ext cx="6119118" cy="900704"/>
      </dsp:txXfrm>
    </dsp:sp>
    <dsp:sp modelId="{0C6A6A52-7FCC-4C01-AE04-A68B84BDFA73}">
      <dsp:nvSpPr>
        <dsp:cNvPr id="0" name=""/>
        <dsp:cNvSpPr/>
      </dsp:nvSpPr>
      <dsp:spPr>
        <a:xfrm>
          <a:off x="0" y="1096023"/>
          <a:ext cx="6216570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1-2 % kaikista miesten kasvaimista</a:t>
          </a:r>
          <a:r>
            <a:rPr lang="en-US" sz="2500" kern="1200"/>
            <a:t> </a:t>
          </a:r>
        </a:p>
      </dsp:txBody>
      <dsp:txXfrm>
        <a:off x="48726" y="1144749"/>
        <a:ext cx="6119118" cy="900704"/>
      </dsp:txXfrm>
    </dsp:sp>
    <dsp:sp modelId="{212DAFA7-B36E-4DC0-881B-47BBB57CF20C}">
      <dsp:nvSpPr>
        <dsp:cNvPr id="0" name=""/>
        <dsp:cNvSpPr/>
      </dsp:nvSpPr>
      <dsp:spPr>
        <a:xfrm>
          <a:off x="0" y="2166179"/>
          <a:ext cx="6216570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3 piikkiä 0-4 v, 20-40 v, yli 50 v</a:t>
          </a:r>
          <a:endParaRPr lang="en-US" sz="2500" kern="1200" dirty="0"/>
        </a:p>
      </dsp:txBody>
      <dsp:txXfrm>
        <a:off x="48726" y="2214905"/>
        <a:ext cx="6119118" cy="900704"/>
      </dsp:txXfrm>
    </dsp:sp>
    <dsp:sp modelId="{E57F23B9-1FE1-4C6F-BA1D-5545222AD97B}">
      <dsp:nvSpPr>
        <dsp:cNvPr id="0" name=""/>
        <dsp:cNvSpPr/>
      </dsp:nvSpPr>
      <dsp:spPr>
        <a:xfrm>
          <a:off x="0" y="3236336"/>
          <a:ext cx="6216570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Yli 50 v miehillä kivesmassa on yleensä lymfooma</a:t>
          </a:r>
          <a:endParaRPr lang="en-US" sz="2500" kern="1200" dirty="0"/>
        </a:p>
      </dsp:txBody>
      <dsp:txXfrm>
        <a:off x="48726" y="3285062"/>
        <a:ext cx="6119118" cy="900704"/>
      </dsp:txXfrm>
    </dsp:sp>
    <dsp:sp modelId="{F1B70674-0470-4B94-8994-197458A8A437}">
      <dsp:nvSpPr>
        <dsp:cNvPr id="0" name=""/>
        <dsp:cNvSpPr/>
      </dsp:nvSpPr>
      <dsp:spPr>
        <a:xfrm>
          <a:off x="0" y="4306492"/>
          <a:ext cx="6216570" cy="998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On kuitenkin nuorten (15-35v) miesten yleisin syöpä</a:t>
          </a:r>
          <a:endParaRPr lang="en-US" sz="2500" kern="1200"/>
        </a:p>
      </dsp:txBody>
      <dsp:txXfrm>
        <a:off x="48726" y="4355218"/>
        <a:ext cx="6119118" cy="9007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A63D8-90F5-4F2B-AEBB-7BDAF25D240E}">
      <dsp:nvSpPr>
        <dsp:cNvPr id="0" name=""/>
        <dsp:cNvSpPr/>
      </dsp:nvSpPr>
      <dsp:spPr>
        <a:xfrm>
          <a:off x="0" y="12862"/>
          <a:ext cx="6666833" cy="17613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Lähetekäsittely -&gt; pääsääntöisesti pyritään järjestämään kiireellinen hoitoneuvotteluaika 2vkon sisään – vaikka ylimääräisenä</a:t>
          </a:r>
          <a:endParaRPr lang="en-US" sz="2500" kern="1200"/>
        </a:p>
      </dsp:txBody>
      <dsp:txXfrm>
        <a:off x="85984" y="98846"/>
        <a:ext cx="6494865" cy="1589430"/>
      </dsp:txXfrm>
    </dsp:sp>
    <dsp:sp modelId="{44B930AA-0BF9-4D91-9F2E-336A5803BBB7}">
      <dsp:nvSpPr>
        <dsp:cNvPr id="0" name=""/>
        <dsp:cNvSpPr/>
      </dsp:nvSpPr>
      <dsp:spPr>
        <a:xfrm>
          <a:off x="0" y="1846260"/>
          <a:ext cx="6666833" cy="1761398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Toive olisi, että UÄ olisi tehtynä, kun kyseessä on kiveksen ”patti” – voi olla muutakin ja riippuu osin potilaan tutkineen lääkärin kokemuksesta (esim spermatoseele)</a:t>
          </a:r>
          <a:endParaRPr lang="en-US" sz="2500" kern="1200"/>
        </a:p>
      </dsp:txBody>
      <dsp:txXfrm>
        <a:off x="85984" y="1932244"/>
        <a:ext cx="6494865" cy="1589430"/>
      </dsp:txXfrm>
    </dsp:sp>
    <dsp:sp modelId="{2F254A8C-4ABF-4A8D-A3DA-3F490402F2AA}">
      <dsp:nvSpPr>
        <dsp:cNvPr id="0" name=""/>
        <dsp:cNvSpPr/>
      </dsp:nvSpPr>
      <dsp:spPr>
        <a:xfrm>
          <a:off x="0" y="3679659"/>
          <a:ext cx="6666833" cy="1761398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On paikkoja, jossa UÄ ei saatavilla (YTHS, ei aina kuulu tth-sopimukseen) – silloin järjestetään pääsääntöisesti UÄ ESH kautta</a:t>
          </a:r>
          <a:endParaRPr lang="en-US" sz="2500" kern="1200"/>
        </a:p>
      </dsp:txBody>
      <dsp:txXfrm>
        <a:off x="85984" y="3765643"/>
        <a:ext cx="6494865" cy="1589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D2E3E-775E-4528-A7CB-018A78884488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2EC7-E3E4-478D-9A44-978CA6EB702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256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2EC7-E3E4-478D-9A44-978CA6EB702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268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Mahdollisia vaikuttavia tekijöitä ovat ympäristön hormonihäiritsijät – </a:t>
            </a:r>
            <a:r>
              <a:rPr lang="fi-FI" dirty="0" err="1"/>
              <a:t>endocrine</a:t>
            </a:r>
            <a:r>
              <a:rPr lang="fi-FI" dirty="0"/>
              <a:t> </a:t>
            </a:r>
            <a:r>
              <a:rPr lang="fi-FI" dirty="0" err="1"/>
              <a:t>disruptors</a:t>
            </a:r>
            <a:r>
              <a:rPr lang="fi-FI" dirty="0"/>
              <a:t>, länsimaistunut ympäristö ja kemikaalikuorma (</a:t>
            </a:r>
            <a:r>
              <a:rPr lang="fi-FI" dirty="0" err="1"/>
              <a:t>ftalaatit</a:t>
            </a:r>
            <a:r>
              <a:rPr lang="fi-FI" dirty="0"/>
              <a:t> (PVC muovissa), BPA, teollisuuskemikaalit), </a:t>
            </a:r>
            <a:r>
              <a:rPr lang="fi-FI" dirty="0" err="1"/>
              <a:t>lisäksiäidin</a:t>
            </a:r>
            <a:r>
              <a:rPr lang="fi-FI" dirty="0"/>
              <a:t> raskauden aikainen ylipaino on </a:t>
            </a:r>
            <a:r>
              <a:rPr lang="fi-FI" dirty="0" err="1"/>
              <a:t>nykyäään</a:t>
            </a:r>
            <a:r>
              <a:rPr lang="fi-FI" dirty="0"/>
              <a:t> yleisempää (</a:t>
            </a:r>
            <a:r>
              <a:rPr lang="fi-FI" dirty="0" err="1"/>
              <a:t>vaikutkset</a:t>
            </a:r>
            <a:r>
              <a:rPr lang="fi-FI" dirty="0"/>
              <a:t> estrogeenitasoihin ja siten sikiökehitykseen?)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C32EC7-E3E4-478D-9A44-978CA6EB702C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436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D5BCF7-9C41-8E48-18C0-EBF9E57E1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36DE1E8-55A7-F691-E312-C3BC8D132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610D7F-57BB-97F6-0169-2DF9B8432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684020-78AC-8B11-DEA4-B4C64B67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E31C18D-0EE0-5847-17B5-20DBA55B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285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9BCDBC-B6C6-A09D-681E-07737DC8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4EC18B-E32B-ED9A-D34D-6C137776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369988-7EC9-4C56-BB8C-E5C5788B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D182BD-7A67-952C-DBD5-9CAFD302A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7A39BA-5A80-A29F-CA08-06E87A75B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967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FA64D9-5476-19F1-F669-6587528B5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B05AF5-6570-0B54-7C55-7D64F8322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81E3296-5B96-8221-9258-CD8C7019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64C125-AED5-DB56-574E-BF6108463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772696-F87A-B772-CA4B-8009D383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35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AB7D07-F1DC-C83F-7FFB-31A7E940A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86537F-BE02-7A45-75C0-29D86D8C1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4A39E11-937D-99AC-EE93-AD798B2B8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76FDB6B-B55E-2671-FEE2-A863D3F19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4E1801-FC1D-21B8-D48C-DE8EC515C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0025DC-88F7-EBDD-82CE-6C6C39C8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707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110FFD-7862-348B-FF23-35D59087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6820EEE-1083-560A-06C5-AB87AC55F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929645C-2D48-03AA-F1C4-95F343A0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D8DCA98-2186-285A-9D9C-ED812C4F4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45026DE-5C21-6FBF-8E29-0D3D12F2B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7613205-01F0-6DF8-932D-02627147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C0A62BB-3B2D-EC02-FA41-E77FEFA9D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29E195A-59E3-7185-285A-74C22185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300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DC3AD0-4D25-811A-34CF-87FB88875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AA25D7F-DDB0-D49C-B6BD-89C68D34C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95B3147-ADCE-15BD-A7DF-F52FB7FA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7671E63-455B-75E2-E1E9-6C1C58D52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988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4607BCC-663A-1ADD-ABB9-4622A972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373CDD0-BA29-D7CA-9711-7291A4BD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5D3E72-3BC6-C071-C855-110B9DCE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53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25BE22-B757-7175-D68A-EEBFFF3E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20830F-1F30-E782-CE23-22A0F5F6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A8A7C2E-F1CE-C688-8608-1A48A14B0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D0431D-C34D-CA5A-7275-9CF4F389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B4C028E-5D5F-2E7B-C46A-C51FED08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D5DF9F9-8F7E-E0EF-8DAD-117A42128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511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D7090D-D9E7-5ED3-0162-D19AE1F9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D9E45D7-5436-3EBC-C1F8-05CACE09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AB7440-85B5-067C-5B6B-1A34ED33E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89259EE-3800-C152-EF8C-BB7D1ED0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AC0049C-7D45-F591-8319-DBC9A228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CA82EA6-0D0B-929B-D9F9-2F43D619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52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A6712-7C2D-4C77-E580-0696CA81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8668FE-4605-F7CE-A9F7-CA96085B1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704CF9-9EF4-C4E0-BD4C-0B3C88A5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43B84E-A4E8-430C-CF59-A64804C15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750136-3C7D-09B6-4B09-E06019483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203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AECDABA-9363-7C08-0F1D-2D6401D2C6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7420107-E3CC-4187-E8DC-AA3144C6B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74F52E-3342-E5EA-FF1F-8C68ACA92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D93F9E-9B26-98DA-560B-1A96D94A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B8778E-6B09-5C48-F42E-87DB51D5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87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1B4D50A-55EC-2574-EF53-47480236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63D089-BC34-A6E0-E4EF-CAA11F22B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491DDD-7A80-A4B5-5C8E-6E5EAE57F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76AD7B-535F-46E3-BC35-E68E940129CE}" type="datetimeFigureOut">
              <a:rPr lang="fi-FI" smtClean="0"/>
              <a:t>31.10.2025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5B553D-0313-1A6D-E3A7-F8C1641E6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A85DB0-420F-F7DB-2BEC-E1A4606D1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CE903-D72A-4C82-8CFE-7632DE8941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051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74EA5EF-C9A0-4D11-8673-05D9432269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3318" b="1638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C42AC66-E985-5A9B-7014-41DC8DC99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Kivessyöpä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D9F4514-B2A7-2A7A-FDC0-0072B309FB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200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AD901A-7903-A48D-1797-9C915E1C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fi-FI" dirty="0"/>
              <a:t>Kuka?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68A934-34E6-82DB-D1AC-8C8293000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fi-FI" sz="1700" dirty="0"/>
              <a:t>Ei sidonnaisuuksia, HUS 100% työnantaja</a:t>
            </a:r>
          </a:p>
          <a:p>
            <a:r>
              <a:rPr lang="fi-FI" sz="1700" dirty="0"/>
              <a:t>Lisensiaatiksi 2013, Helsingin Yliopisto</a:t>
            </a:r>
          </a:p>
          <a:p>
            <a:r>
              <a:rPr lang="fi-FI" sz="1700" dirty="0"/>
              <a:t>Väitöskirja munuaissyövän biomarkkereista 2018</a:t>
            </a:r>
          </a:p>
          <a:p>
            <a:r>
              <a:rPr lang="fi-FI" sz="1700" dirty="0"/>
              <a:t>Erikoislääkärin paperit 4/2023</a:t>
            </a:r>
          </a:p>
          <a:p>
            <a:r>
              <a:rPr lang="fi-FI" sz="1700" dirty="0"/>
              <a:t>Urologian kliininen opettaja keväästä 2024 eteenpäin</a:t>
            </a:r>
          </a:p>
          <a:p>
            <a:pPr lvl="1"/>
            <a:r>
              <a:rPr lang="fi-FI" sz="1700" dirty="0"/>
              <a:t>Yksi leikkauspäivä (</a:t>
            </a:r>
            <a:r>
              <a:rPr lang="fi-FI" sz="1700" dirty="0" err="1"/>
              <a:t>kystektomia</a:t>
            </a:r>
            <a:r>
              <a:rPr lang="fi-FI" sz="1700" dirty="0"/>
              <a:t>, penissyöpä, endoskopia)</a:t>
            </a:r>
          </a:p>
          <a:p>
            <a:pPr lvl="1"/>
            <a:r>
              <a:rPr lang="fi-FI" sz="1700" dirty="0"/>
              <a:t>Yksi polipäivä</a:t>
            </a:r>
          </a:p>
          <a:p>
            <a:pPr lvl="1"/>
            <a:r>
              <a:rPr lang="fi-FI" sz="1700" dirty="0"/>
              <a:t>Kaksi opetuspäivää ja yksi tutkimuspäivä</a:t>
            </a:r>
          </a:p>
        </p:txBody>
      </p:sp>
      <p:pic>
        <p:nvPicPr>
          <p:cNvPr id="5" name="Kuva 4" descr="Kuva, joka sisältää kohteen piha-, Ihmisen kasvot, henkilö, puu&#10;&#10;Kuvaus luotu automaattisesti">
            <a:extLst>
              <a:ext uri="{FF2B5EF4-FFF2-40B4-BE49-F238E27FC236}">
                <a16:creationId xmlns:a16="http://schemas.microsoft.com/office/drawing/2014/main" id="{E4446BDB-2237-BD6D-E4EB-ACCC2DF5C2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05" r="3" b="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60923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B50C64-9D55-B4B9-20B5-A2F03AA3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i-FI" sz="5400"/>
              <a:t>Anatomiaa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2320CA-8FBF-E0D8-37B6-16F3871BF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fi-FI" sz="2200" dirty="0"/>
              <a:t>Kivekset ovat urospuolisen lisääntymisjärjestelmän parilliset sukupuolirauhaset, jotka sijaitsevat kivespussissa eli </a:t>
            </a:r>
            <a:r>
              <a:rPr lang="fi-FI" sz="2200"/>
              <a:t>scrotumissa</a:t>
            </a:r>
            <a:r>
              <a:rPr lang="fi-FI" sz="2200" dirty="0"/>
              <a:t> vatsaontelon ulkopuolella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E0812F4-580D-8836-977C-11B590108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81" y="640080"/>
            <a:ext cx="635735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9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63F868-EA33-4200-9FA7-2079EC9A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i-FI" sz="5400"/>
              <a:t>Anatomiaa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8AEF36-7D7C-F7C8-E2DA-A71EFE76A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fi-FI" sz="2200"/>
              <a:t>Kivespussista löytyvät päärakenteet ovat </a:t>
            </a:r>
          </a:p>
          <a:p>
            <a:pPr lvl="1"/>
            <a:r>
              <a:rPr lang="fi-FI" sz="2200"/>
              <a:t>Kivekset</a:t>
            </a:r>
          </a:p>
          <a:p>
            <a:pPr lvl="1"/>
            <a:r>
              <a:rPr lang="fi-FI" sz="2200"/>
              <a:t>Lisäkivekset</a:t>
            </a:r>
          </a:p>
          <a:p>
            <a:pPr lvl="1"/>
            <a:r>
              <a:rPr lang="fi-FI" sz="2200"/>
              <a:t>Siemennuorat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2ACCD92-F608-45A0-743F-9FB4ED29E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073106"/>
            <a:ext cx="6903720" cy="47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3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01932CF-F4A6-2376-765E-6BCFA9F5D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Anatomiaa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B72B509A-B4D8-D0C4-8623-FB2D3F170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105446"/>
            <a:ext cx="6780700" cy="464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5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6B36A85-7650-FBB3-E4A4-C5E4012B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400"/>
              <a:t>Kivesten tehtävät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D229DD-C0C8-1A79-AE2C-ADBD3E34C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fi-FI" sz="2200" dirty="0"/>
              <a:t>Kivekset ovat kriittisiä miehen lisääntymiskyvylle ja hormonitoiminnalle:</a:t>
            </a:r>
          </a:p>
          <a:p>
            <a:r>
              <a:rPr lang="fi-FI" sz="2200" dirty="0"/>
              <a:t>1. Siittiöiden tuotanto</a:t>
            </a:r>
          </a:p>
          <a:p>
            <a:pPr lvl="1"/>
            <a:r>
              <a:rPr lang="fi-FI" sz="2200" dirty="0" err="1"/>
              <a:t>Sertolin</a:t>
            </a:r>
            <a:r>
              <a:rPr lang="fi-FI" sz="2200" dirty="0"/>
              <a:t> solut</a:t>
            </a:r>
          </a:p>
          <a:p>
            <a:r>
              <a:rPr lang="fi-FI" sz="2200" dirty="0"/>
              <a:t>2. Testosteronin eritys – hypotalamus, aivolisäke, kives-akseli</a:t>
            </a:r>
          </a:p>
          <a:p>
            <a:pPr lvl="1"/>
            <a:r>
              <a:rPr lang="fi-FI" sz="2200" dirty="0" err="1"/>
              <a:t>Leydigin</a:t>
            </a:r>
            <a:r>
              <a:rPr lang="fi-FI" sz="2200" dirty="0"/>
              <a:t> solut kiveksessä</a:t>
            </a:r>
          </a:p>
          <a:p>
            <a:pPr lvl="1"/>
            <a:endParaRPr lang="fi-FI" sz="2200" dirty="0"/>
          </a:p>
          <a:p>
            <a:r>
              <a:rPr lang="fi-FI" sz="2200" dirty="0"/>
              <a:t>Lisäkivekset (</a:t>
            </a:r>
            <a:r>
              <a:rPr lang="fi-FI" sz="2200" dirty="0" err="1"/>
              <a:t>epididymis</a:t>
            </a:r>
            <a:r>
              <a:rPr lang="fi-FI" sz="2200" dirty="0"/>
              <a:t>) </a:t>
            </a:r>
          </a:p>
          <a:p>
            <a:pPr lvl="1"/>
            <a:r>
              <a:rPr lang="fi-FI" sz="2200" dirty="0"/>
              <a:t>Siittiöiden kypsyminen ja varastointi</a:t>
            </a:r>
          </a:p>
          <a:p>
            <a:pPr lvl="1"/>
            <a:r>
              <a:rPr lang="fi-FI" sz="2200" dirty="0"/>
              <a:t>”Laadunvalvonta” – vanhoja ja vaurioituneita siittiöitä hajotetaan ja kierrätetään</a:t>
            </a:r>
          </a:p>
          <a:p>
            <a:pPr marL="0" indent="0">
              <a:buNone/>
            </a:pPr>
            <a:endParaRPr lang="fi-FI" sz="2200" dirty="0"/>
          </a:p>
          <a:p>
            <a:endParaRPr lang="fi-FI" sz="2200" dirty="0"/>
          </a:p>
        </p:txBody>
      </p:sp>
      <p:pic>
        <p:nvPicPr>
          <p:cNvPr id="4" name="Sisällön paikkamerkki 4" descr="Kuva, joka sisältää kohteen teksti, Lapsitaide&#10;&#10;Tekoälyllä luotu sisältö voi olla virheellistä.">
            <a:extLst>
              <a:ext uri="{FF2B5EF4-FFF2-40B4-BE49-F238E27FC236}">
                <a16:creationId xmlns:a16="http://schemas.microsoft.com/office/drawing/2014/main" id="{72CA6026-84DE-691F-30B6-F7BEA33B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" b="1517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34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53C9A360-AB7B-0505-87B7-D5356FB1E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237" y="997671"/>
            <a:ext cx="10337975" cy="48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58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AFE822-6F95-F92C-73F9-50EA76DC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DBC552-1689-E14D-DB66-57AE7B1C4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3318A-C0B6-627C-D50D-932E1C80C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52" b="4670"/>
          <a:stretch/>
        </p:blipFill>
        <p:spPr>
          <a:xfrm>
            <a:off x="575199" y="397351"/>
            <a:ext cx="5458882" cy="23381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28E2DA-03C8-534F-17AF-19E8798C2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126" y="1180446"/>
            <a:ext cx="4646392" cy="1815674"/>
          </a:xfrm>
          <a:prstGeom prst="rect">
            <a:avLst/>
          </a:prstGeom>
        </p:spPr>
      </p:pic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BBB8756B-2C41-BB44-DFAC-68CC173FD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86" t="13980"/>
          <a:stretch/>
        </p:blipFill>
        <p:spPr>
          <a:xfrm>
            <a:off x="634470" y="3570275"/>
            <a:ext cx="5087406" cy="1507371"/>
          </a:xfrm>
          <a:prstGeom prst="rect">
            <a:avLst/>
          </a:prstGeom>
        </p:spPr>
      </p:pic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CCD92974-120B-0CCD-7FF1-0DBB00EC1D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126" y="4301552"/>
            <a:ext cx="5146675" cy="18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6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uva, joka sisältää kohteen teksti, kuvakaappaus, diagrammi, viiva&#10;&#10;Tekoälyllä luotu sisältö voi olla virheellistä.">
            <a:extLst>
              <a:ext uri="{FF2B5EF4-FFF2-40B4-BE49-F238E27FC236}">
                <a16:creationId xmlns:a16="http://schemas.microsoft.com/office/drawing/2014/main" id="{AE499175-E5F3-8BBC-C136-985612F08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776" y="0"/>
            <a:ext cx="5085144" cy="53305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4DAB5-81D6-88D0-29E7-B790A05DE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Yleisyys</a:t>
            </a:r>
          </a:p>
        </p:txBody>
      </p:sp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F35E659E-0060-49D3-C927-78F96E2390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266158"/>
              </p:ext>
            </p:extLst>
          </p:nvPr>
        </p:nvGraphicFramePr>
        <p:xfrm>
          <a:off x="641430" y="1433095"/>
          <a:ext cx="6216570" cy="5330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2258D57-C336-8399-5280-1C9D11EB7DE5}"/>
              </a:ext>
            </a:extLst>
          </p:cNvPr>
          <p:cNvSpPr txBox="1"/>
          <p:nvPr/>
        </p:nvSpPr>
        <p:spPr>
          <a:xfrm>
            <a:off x="7271859" y="5424905"/>
            <a:ext cx="4490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Gurney JK, Florio AA,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Znaor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A,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Ferlay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J,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Laversanne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M,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Sarfati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D, Bray F, McGlynn KA. International Trends in the Incidence of Testicular Cancer: Lessons from 35 Years and 41 Countries.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Eur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Urol. 2019 Nov;76(5):615-623.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: 10.1016/j.eururo.2019.07.002. </a:t>
            </a:r>
            <a:r>
              <a:rPr lang="en-GB" sz="1200" b="0" i="0" dirty="0" err="1">
                <a:solidFill>
                  <a:srgbClr val="212121"/>
                </a:solidFill>
                <a:effectLst/>
                <a:latin typeface="system-ui"/>
              </a:rPr>
              <a:t>Epub</a:t>
            </a:r>
            <a:r>
              <a:rPr lang="en-GB" sz="1200" b="0" i="0" dirty="0">
                <a:solidFill>
                  <a:srgbClr val="212121"/>
                </a:solidFill>
                <a:effectLst/>
                <a:latin typeface="system-ui"/>
              </a:rPr>
              <a:t> 2019 Jul 17. PMID: 31324498; PMCID: PMC8653517.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385867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F8F0034-7228-5C61-9746-76459094B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 dirty="0"/>
              <a:t>Keskeiset kivessyövän riskitekijät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EA48AF-E253-0E4B-DF34-F2504D1C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200" dirty="0"/>
              <a:t>Laskeutumaton kives</a:t>
            </a:r>
          </a:p>
          <a:p>
            <a:pPr lvl="1"/>
            <a:r>
              <a:rPr lang="fi-FI" sz="2200" dirty="0"/>
              <a:t>Merkittävin yksittäinen riskitekijä</a:t>
            </a:r>
          </a:p>
          <a:p>
            <a:pPr lvl="1"/>
            <a:r>
              <a:rPr lang="fi-FI" sz="2200" dirty="0"/>
              <a:t>Riski suurin jos </a:t>
            </a:r>
            <a:r>
              <a:rPr lang="fi-FI" sz="2200" dirty="0" err="1"/>
              <a:t>orkiopeksia</a:t>
            </a:r>
            <a:r>
              <a:rPr lang="fi-FI" sz="2200" dirty="0"/>
              <a:t> (kiveksen kiinnitys) tehdään myöhään</a:t>
            </a:r>
          </a:p>
          <a:p>
            <a:r>
              <a:rPr lang="fi-FI" sz="2200" dirty="0"/>
              <a:t>Kivesten </a:t>
            </a:r>
            <a:r>
              <a:rPr lang="fi-FI" sz="2200" dirty="0" err="1"/>
              <a:t>dysgenesia</a:t>
            </a:r>
            <a:r>
              <a:rPr lang="fi-FI" sz="2200" dirty="0"/>
              <a:t> / TDS (</a:t>
            </a:r>
            <a:r>
              <a:rPr lang="fi-FI" sz="2200" dirty="0" err="1"/>
              <a:t>Testicular</a:t>
            </a:r>
            <a:r>
              <a:rPr lang="fi-FI" sz="2200" dirty="0"/>
              <a:t> </a:t>
            </a:r>
            <a:r>
              <a:rPr lang="fi-FI" sz="2200" dirty="0" err="1"/>
              <a:t>Dysgenesis</a:t>
            </a:r>
            <a:r>
              <a:rPr lang="fi-FI" sz="2200" dirty="0"/>
              <a:t> </a:t>
            </a:r>
            <a:r>
              <a:rPr lang="fi-FI" sz="2200" dirty="0" err="1"/>
              <a:t>Syndrome</a:t>
            </a:r>
            <a:r>
              <a:rPr lang="fi-FI" sz="2200" dirty="0"/>
              <a:t>)</a:t>
            </a:r>
          </a:p>
          <a:p>
            <a:pPr lvl="1"/>
            <a:r>
              <a:rPr lang="fi-FI" sz="2200" dirty="0"/>
              <a:t>Laajempi kehitys- ja toimintahäiriöiden kokonaisuus</a:t>
            </a:r>
          </a:p>
          <a:p>
            <a:r>
              <a:rPr lang="fi-FI" sz="2200" dirty="0"/>
              <a:t>Aiemmin sairastettu kivessyöpä </a:t>
            </a:r>
          </a:p>
          <a:p>
            <a:pPr lvl="1"/>
            <a:r>
              <a:rPr lang="fi-FI" sz="2200" dirty="0"/>
              <a:t>Toinen kives sairastuu 2-5%:</a:t>
            </a:r>
            <a:r>
              <a:rPr lang="fi-FI" sz="2200" dirty="0" err="1"/>
              <a:t>lla</a:t>
            </a:r>
            <a:r>
              <a:rPr lang="fi-FI" sz="2200" dirty="0"/>
              <a:t> potilaista</a:t>
            </a:r>
          </a:p>
          <a:p>
            <a:r>
              <a:rPr lang="fi-FI" sz="2200" dirty="0"/>
              <a:t>Sukurasite</a:t>
            </a:r>
          </a:p>
          <a:p>
            <a:pPr lvl="1"/>
            <a:r>
              <a:rPr lang="fi-FI" sz="2200" dirty="0"/>
              <a:t>Isällä tai veljellä kivessyöpä -&gt; selvästi kohonnut riski</a:t>
            </a:r>
          </a:p>
        </p:txBody>
      </p:sp>
    </p:spTree>
    <p:extLst>
      <p:ext uri="{BB962C8B-B14F-4D97-AF65-F5344CB8AC3E}">
        <p14:creationId xmlns:p14="http://schemas.microsoft.com/office/powerpoint/2010/main" val="49562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E6D687C2-908C-5EDB-E0D1-89166E775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877" b="64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31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3DA11-EDF2-D8DC-44E8-23E053731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Luokittelu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2E544-CDE8-6F5A-625E-4CC087DBB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Yli</a:t>
            </a:r>
            <a:r>
              <a:rPr lang="en-US" dirty="0"/>
              <a:t> 90% </a:t>
            </a:r>
            <a:r>
              <a:rPr lang="en-US" dirty="0" err="1"/>
              <a:t>kiveskasvaimista</a:t>
            </a:r>
            <a:r>
              <a:rPr lang="en-US" dirty="0"/>
              <a:t> </a:t>
            </a:r>
            <a:r>
              <a:rPr lang="en-US" dirty="0" err="1"/>
              <a:t>lähtöisin</a:t>
            </a:r>
            <a:r>
              <a:rPr lang="en-US" dirty="0"/>
              <a:t> </a:t>
            </a:r>
            <a:r>
              <a:rPr lang="en-US" dirty="0" err="1"/>
              <a:t>itusoluista</a:t>
            </a:r>
            <a:endParaRPr lang="en-US" dirty="0"/>
          </a:p>
          <a:p>
            <a:r>
              <a:rPr lang="en-US" dirty="0" err="1"/>
              <a:t>Jaetaan</a:t>
            </a:r>
            <a:r>
              <a:rPr lang="en-US" dirty="0"/>
              <a:t> </a:t>
            </a:r>
            <a:r>
              <a:rPr lang="en-US" dirty="0" err="1"/>
              <a:t>histologisesti</a:t>
            </a:r>
            <a:r>
              <a:rPr lang="en-US" dirty="0"/>
              <a:t> </a:t>
            </a:r>
            <a:r>
              <a:rPr lang="en-US" dirty="0" err="1"/>
              <a:t>seminoomiin</a:t>
            </a:r>
            <a:r>
              <a:rPr lang="en-US" dirty="0"/>
              <a:t> ja </a:t>
            </a:r>
            <a:r>
              <a:rPr lang="en-US" dirty="0" err="1"/>
              <a:t>ei-seminoomiin</a:t>
            </a:r>
            <a:endParaRPr lang="en-US" dirty="0"/>
          </a:p>
          <a:p>
            <a:r>
              <a:rPr lang="en-US" dirty="0" err="1"/>
              <a:t>Seminooma</a:t>
            </a:r>
            <a:r>
              <a:rPr lang="en-US" dirty="0"/>
              <a:t> </a:t>
            </a:r>
            <a:r>
              <a:rPr lang="en-US" dirty="0" err="1"/>
              <a:t>yleisin</a:t>
            </a:r>
            <a:r>
              <a:rPr lang="en-US" dirty="0"/>
              <a:t> </a:t>
            </a:r>
            <a:r>
              <a:rPr lang="en-US" dirty="0" err="1"/>
              <a:t>itusolukasvaimista</a:t>
            </a:r>
            <a:endParaRPr lang="en-US" dirty="0"/>
          </a:p>
          <a:p>
            <a:r>
              <a:rPr lang="en-US" dirty="0"/>
              <a:t>Ei-</a:t>
            </a:r>
            <a:r>
              <a:rPr lang="en-US" dirty="0" err="1"/>
              <a:t>seminoomia</a:t>
            </a:r>
            <a:r>
              <a:rPr lang="en-US" dirty="0"/>
              <a:t>: </a:t>
            </a:r>
            <a:r>
              <a:rPr lang="en-US" dirty="0" err="1"/>
              <a:t>embryonalinen</a:t>
            </a:r>
            <a:r>
              <a:rPr lang="en-US" dirty="0"/>
              <a:t> </a:t>
            </a:r>
            <a:r>
              <a:rPr lang="en-US" dirty="0" err="1"/>
              <a:t>karsinooma</a:t>
            </a:r>
            <a:r>
              <a:rPr lang="en-US" dirty="0"/>
              <a:t>, </a:t>
            </a:r>
            <a:r>
              <a:rPr lang="en-US" dirty="0" err="1"/>
              <a:t>teratooma</a:t>
            </a:r>
            <a:r>
              <a:rPr lang="en-US" dirty="0"/>
              <a:t>, </a:t>
            </a:r>
            <a:r>
              <a:rPr lang="en-US" dirty="0" err="1"/>
              <a:t>teratokarsinooma</a:t>
            </a:r>
            <a:r>
              <a:rPr lang="en-US" dirty="0"/>
              <a:t>, </a:t>
            </a:r>
            <a:r>
              <a:rPr lang="en-US" dirty="0" err="1"/>
              <a:t>koriokarsinooma</a:t>
            </a:r>
            <a:r>
              <a:rPr lang="en-US" dirty="0"/>
              <a:t>, </a:t>
            </a:r>
            <a:r>
              <a:rPr lang="en-US" dirty="0" err="1"/>
              <a:t>ruskuaispussikasvaimet</a:t>
            </a:r>
            <a:endParaRPr lang="en-US" dirty="0">
              <a:latin typeface="Lato"/>
              <a:ea typeface="Lato"/>
              <a:cs typeface="Lato"/>
            </a:endParaRPr>
          </a:p>
          <a:p>
            <a:r>
              <a:rPr lang="en-US" dirty="0"/>
              <a:t>Muita </a:t>
            </a:r>
            <a:r>
              <a:rPr lang="en-US" dirty="0" err="1"/>
              <a:t>harvinaisia</a:t>
            </a:r>
            <a:r>
              <a:rPr lang="en-US" dirty="0"/>
              <a:t> </a:t>
            </a:r>
            <a:r>
              <a:rPr lang="en-US" dirty="0" err="1"/>
              <a:t>kasvaimia</a:t>
            </a:r>
            <a:r>
              <a:rPr lang="en-US" dirty="0"/>
              <a:t>: </a:t>
            </a:r>
            <a:r>
              <a:rPr lang="en-US" dirty="0" err="1"/>
              <a:t>leydigin</a:t>
            </a:r>
            <a:r>
              <a:rPr lang="en-US" dirty="0"/>
              <a:t> </a:t>
            </a:r>
            <a:r>
              <a:rPr lang="en-US" dirty="0" err="1"/>
              <a:t>solujen</a:t>
            </a:r>
            <a:r>
              <a:rPr lang="en-US" dirty="0"/>
              <a:t> </a:t>
            </a:r>
            <a:r>
              <a:rPr lang="en-US" dirty="0" err="1"/>
              <a:t>kasvain</a:t>
            </a:r>
            <a:r>
              <a:rPr lang="en-US" dirty="0"/>
              <a:t>, </a:t>
            </a:r>
            <a:r>
              <a:rPr lang="en-US" dirty="0" err="1"/>
              <a:t>sertolin</a:t>
            </a:r>
            <a:r>
              <a:rPr lang="en-US" dirty="0"/>
              <a:t> </a:t>
            </a:r>
            <a:r>
              <a:rPr lang="en-US" dirty="0" err="1"/>
              <a:t>solujen</a:t>
            </a:r>
            <a:r>
              <a:rPr lang="en-US" dirty="0"/>
              <a:t> </a:t>
            </a:r>
            <a:r>
              <a:rPr lang="en-US" dirty="0" err="1"/>
              <a:t>kasvain</a:t>
            </a:r>
            <a:r>
              <a:rPr lang="en-US" dirty="0"/>
              <a:t>, </a:t>
            </a:r>
            <a:r>
              <a:rPr lang="en-US" dirty="0" err="1"/>
              <a:t>lymfooma</a:t>
            </a:r>
            <a:r>
              <a:rPr lang="en-US" dirty="0"/>
              <a:t> (</a:t>
            </a:r>
            <a:r>
              <a:rPr lang="en-US" dirty="0" err="1">
                <a:latin typeface="Aptos"/>
                <a:ea typeface="Open Sans"/>
                <a:cs typeface="Open Sans"/>
              </a:rPr>
              <a:t>tavallisin</a:t>
            </a:r>
            <a:r>
              <a:rPr lang="en-US" dirty="0">
                <a:latin typeface="Aptos"/>
                <a:ea typeface="Open Sans"/>
                <a:cs typeface="Open Sans"/>
              </a:rPr>
              <a:t> </a:t>
            </a:r>
            <a:r>
              <a:rPr lang="en-US" dirty="0" err="1">
                <a:latin typeface="Aptos"/>
                <a:ea typeface="Open Sans"/>
                <a:cs typeface="Open Sans"/>
              </a:rPr>
              <a:t>iäkkäiden</a:t>
            </a:r>
            <a:r>
              <a:rPr lang="en-US" dirty="0">
                <a:latin typeface="Aptos"/>
                <a:ea typeface="Open Sans"/>
                <a:cs typeface="Open Sans"/>
              </a:rPr>
              <a:t> </a:t>
            </a:r>
            <a:r>
              <a:rPr lang="en-US" dirty="0" err="1">
                <a:latin typeface="Aptos"/>
                <a:ea typeface="Open Sans"/>
                <a:cs typeface="Open Sans"/>
              </a:rPr>
              <a:t>miesten</a:t>
            </a:r>
            <a:r>
              <a:rPr lang="en-US" dirty="0">
                <a:latin typeface="Aptos"/>
                <a:ea typeface="Open Sans"/>
                <a:cs typeface="Open Sans"/>
              </a:rPr>
              <a:t> </a:t>
            </a:r>
            <a:r>
              <a:rPr lang="en-US" dirty="0" err="1">
                <a:latin typeface="Aptos"/>
                <a:ea typeface="Open Sans"/>
                <a:cs typeface="Open Sans"/>
              </a:rPr>
              <a:t>kivessyöpä</a:t>
            </a:r>
            <a:r>
              <a:rPr lang="en-US" dirty="0">
                <a:latin typeface="Aptos"/>
                <a:ea typeface="Open Sans"/>
                <a:cs typeface="Open Sans"/>
              </a:rPr>
              <a:t>)</a:t>
            </a:r>
          </a:p>
          <a:p>
            <a:endParaRPr lang="en-US" sz="2200" dirty="0">
              <a:latin typeface="Apto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8043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C61624C-5253-8F74-8761-9EDEED15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Kivessyövän oireet</a:t>
            </a:r>
          </a:p>
        </p:txBody>
      </p:sp>
      <p:pic>
        <p:nvPicPr>
          <p:cNvPr id="9" name="Sisällön paikkamerkki 8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A4B643EB-DE3F-4FD5-37DC-A92BB643F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868521"/>
            <a:ext cx="10905066" cy="40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A5024E-3C88-8E6F-85BE-7746A208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fi-FI" sz="4800" dirty="0"/>
              <a:t>Harvinaisempia oireita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C36FF-4E03-9CD9-7B73-B35EE0B3E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endParaRPr lang="fi-FI" sz="220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248573-3082-A75D-BD3A-3C7B76014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404" y="3637862"/>
            <a:ext cx="8667496" cy="299028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52C676F-CEFC-120A-F5C5-9E5BA1FDD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983" y="1708478"/>
            <a:ext cx="7626097" cy="184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91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ADB71F-125C-658C-9863-94C004135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i-FI" sz="4600"/>
              <a:t>Diagnostiikka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7C54D3-2224-4167-28FC-8C485DB48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fi-FI" sz="2200" dirty="0"/>
              <a:t>Nuoren miehen kivuton kiveskyhmy on kivessyöpä kunnes toisin todistetaan.</a:t>
            </a:r>
          </a:p>
          <a:p>
            <a:r>
              <a:rPr lang="fi-FI" sz="2200" dirty="0"/>
              <a:t>Ultraääni kaiken A ja O</a:t>
            </a:r>
          </a:p>
          <a:p>
            <a:pPr lvl="1"/>
            <a:r>
              <a:rPr lang="fi-FI" sz="1800" dirty="0"/>
              <a:t>Sensitiivisyys 92-98%</a:t>
            </a:r>
          </a:p>
          <a:p>
            <a:pPr lvl="1"/>
            <a:r>
              <a:rPr lang="fi-FI" sz="1800" dirty="0"/>
              <a:t>Spesifisyys 96-99%</a:t>
            </a:r>
          </a:p>
          <a:p>
            <a:r>
              <a:rPr lang="fi-FI" sz="2200" dirty="0"/>
              <a:t>Leikkauspäätös käytännössä perustuu ultraääneen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9C09997-E8D8-4D43-EF39-EA306439F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073106"/>
            <a:ext cx="6903720" cy="47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00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6255A5-4F50-EC1C-150D-1C96291AA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400"/>
              <a:t>Miksei biopsiaa…?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9374BE-4965-1C4E-1E24-BECBDA36A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fi-FI" sz="2200" dirty="0"/>
              <a:t>Kivespussin tai ihon kautta otettu neulanäyte tai biopsia voi levittää syöpäsoluja paikallisesti ihon ja kivespussin kudoksiin, joita ei poisteta normaalissa </a:t>
            </a:r>
            <a:r>
              <a:rPr lang="fi-FI" sz="2200" dirty="0" err="1"/>
              <a:t>inguinaalisessa</a:t>
            </a:r>
            <a:r>
              <a:rPr lang="fi-FI" sz="2200" dirty="0"/>
              <a:t> </a:t>
            </a:r>
            <a:r>
              <a:rPr lang="fi-FI" sz="2200" dirty="0" err="1"/>
              <a:t>orkiektomiassa</a:t>
            </a:r>
            <a:r>
              <a:rPr lang="fi-FI" sz="2200" dirty="0"/>
              <a:t>.</a:t>
            </a:r>
          </a:p>
          <a:p>
            <a:r>
              <a:rPr lang="fi-FI" sz="2200" dirty="0"/>
              <a:t>Tämä saattaisi muuttaa leikkausaluetta ja nostaa taudin levinneisyysluokitusta (T-luokka).</a:t>
            </a:r>
          </a:p>
          <a:p>
            <a:r>
              <a:rPr lang="fi-FI" sz="2200" dirty="0"/>
              <a:t>Diagnoosi ja leikkauspäätös perustuu siis kliinisradiologiseen löydökseen, joka on niin spesifinen, että histologista varmistusta ei tarvita 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9EC5ABC-6AFD-3C2D-D1A6-A6C5EE2C1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2195"/>
          <a:stretch>
            <a:fillRect/>
          </a:stretch>
        </p:blipFill>
        <p:spPr>
          <a:xfrm>
            <a:off x="8411674" y="2093976"/>
            <a:ext cx="3205047" cy="33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26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05A88C-570D-531B-8BB5-A08238B0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i-FI" sz="4200"/>
              <a:t>Entäpä merkkiaineet?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70F6A9-7D19-7191-6619-747C49699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 dirty="0" err="1"/>
              <a:t>Merkkiaineiden</a:t>
            </a:r>
            <a:r>
              <a:rPr lang="en-US" sz="2200" dirty="0"/>
              <a:t> </a:t>
            </a:r>
            <a:r>
              <a:rPr lang="en-US" sz="2200" dirty="0" err="1"/>
              <a:t>rooli</a:t>
            </a:r>
            <a:r>
              <a:rPr lang="en-US" sz="2200" dirty="0"/>
              <a:t> </a:t>
            </a:r>
            <a:r>
              <a:rPr lang="en-US" sz="2200" dirty="0" err="1"/>
              <a:t>ennen</a:t>
            </a:r>
            <a:r>
              <a:rPr lang="en-US" sz="2200" dirty="0"/>
              <a:t> </a:t>
            </a:r>
            <a:r>
              <a:rPr lang="en-US" sz="2200" dirty="0" err="1"/>
              <a:t>kaikkea</a:t>
            </a:r>
            <a:r>
              <a:rPr lang="en-US" sz="2200" dirty="0"/>
              <a:t> </a:t>
            </a:r>
            <a:r>
              <a:rPr lang="en-US" sz="2200" dirty="0" err="1"/>
              <a:t>seurannassa</a:t>
            </a:r>
            <a:endParaRPr lang="en-US" sz="2200" dirty="0"/>
          </a:p>
          <a:p>
            <a:r>
              <a:rPr lang="en-US" sz="2200" dirty="0" err="1"/>
              <a:t>Merkkiaineet</a:t>
            </a:r>
            <a:r>
              <a:rPr lang="en-US" sz="2200" dirty="0"/>
              <a:t> </a:t>
            </a:r>
            <a:r>
              <a:rPr lang="en-US" sz="2200" dirty="0" err="1"/>
              <a:t>pyritään</a:t>
            </a:r>
            <a:r>
              <a:rPr lang="en-US" sz="2200" dirty="0"/>
              <a:t> </a:t>
            </a:r>
            <a:r>
              <a:rPr lang="en-US" sz="2200" dirty="0" err="1"/>
              <a:t>saamaan</a:t>
            </a:r>
            <a:r>
              <a:rPr lang="en-US" sz="2200" dirty="0"/>
              <a:t> </a:t>
            </a:r>
            <a:r>
              <a:rPr lang="en-US" sz="2200" dirty="0" err="1"/>
              <a:t>ennen</a:t>
            </a:r>
            <a:r>
              <a:rPr lang="en-US" sz="2200" dirty="0"/>
              <a:t> </a:t>
            </a:r>
            <a:r>
              <a:rPr lang="en-US" sz="2200" dirty="0" err="1"/>
              <a:t>leikkausta</a:t>
            </a:r>
            <a:endParaRPr lang="en-US" sz="2200" dirty="0"/>
          </a:p>
          <a:p>
            <a:r>
              <a:rPr lang="en-US" sz="2200" dirty="0"/>
              <a:t>Merkkiainepitoisuudet </a:t>
            </a:r>
            <a:r>
              <a:rPr lang="en-US" sz="2200" dirty="0" err="1"/>
              <a:t>normalisoituvat</a:t>
            </a:r>
            <a:r>
              <a:rPr lang="en-US" sz="2200" dirty="0"/>
              <a:t>, </a:t>
            </a:r>
            <a:r>
              <a:rPr lang="en-US" sz="2200" dirty="0" err="1"/>
              <a:t>kun</a:t>
            </a:r>
            <a:r>
              <a:rPr lang="en-US" sz="2200" dirty="0"/>
              <a:t> </a:t>
            </a:r>
            <a:r>
              <a:rPr lang="en-US" sz="2200" dirty="0" err="1"/>
              <a:t>syöpä</a:t>
            </a:r>
            <a:r>
              <a:rPr lang="en-US" sz="2200" dirty="0"/>
              <a:t> on </a:t>
            </a:r>
            <a:r>
              <a:rPr lang="en-US" sz="2200" dirty="0" err="1"/>
              <a:t>leikattu</a:t>
            </a:r>
            <a:endParaRPr lang="en-US" sz="220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F728D99-3523-88BD-80AA-35F0720E5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272627"/>
            <a:ext cx="6903720" cy="23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69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9B511B-C169-C568-59DF-5CBD31FC3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Mitä urologian pkl:lla sitten tapahtuu?</a:t>
            </a:r>
          </a:p>
        </p:txBody>
      </p:sp>
      <p:graphicFrame>
        <p:nvGraphicFramePr>
          <p:cNvPr id="12" name="Sisällön paikkamerkki 2">
            <a:extLst>
              <a:ext uri="{FF2B5EF4-FFF2-40B4-BE49-F238E27FC236}">
                <a16:creationId xmlns:a16="http://schemas.microsoft.com/office/drawing/2014/main" id="{5F561CFE-D6EE-69E1-15FD-6F91CA691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38184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7105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20C38-2B6B-FC0D-4C12-2D28769D5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fi-FI" sz="3200" dirty="0"/>
              <a:t>Hoitoneuvottelu (yleensä 20min aika)</a:t>
            </a:r>
          </a:p>
        </p:txBody>
      </p:sp>
      <p:pic>
        <p:nvPicPr>
          <p:cNvPr id="5" name="Picture 4" descr="Henkilö kävely portaat">
            <a:extLst>
              <a:ext uri="{FF2B5EF4-FFF2-40B4-BE49-F238E27FC236}">
                <a16:creationId xmlns:a16="http://schemas.microsoft.com/office/drawing/2014/main" id="{D35C0947-117E-510C-169F-50F25961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97" r="15465" b="-1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B592C5-6E03-2685-6EEE-2936E6285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 fontScale="92500" lnSpcReduction="20000"/>
          </a:bodyPr>
          <a:lstStyle/>
          <a:p>
            <a:r>
              <a:rPr lang="fi-FI" sz="2000" dirty="0"/>
              <a:t>Käydään tilanne ja löydökset läpi</a:t>
            </a:r>
          </a:p>
          <a:p>
            <a:r>
              <a:rPr lang="fi-FI" sz="2000" dirty="0"/>
              <a:t>Kliininen tutkimus – minkä kokoinen tuumori? Aiempia kivespussin tai nivusten alueen leikkauksia (esim. tyräverkko voisi olla </a:t>
            </a:r>
            <a:r>
              <a:rPr lang="fi-FI" sz="2000" dirty="0" err="1"/>
              <a:t>sellanen</a:t>
            </a:r>
            <a:r>
              <a:rPr lang="fi-FI" sz="2000" dirty="0"/>
              <a:t> joka vaikuttaa)? Nivusten ja vatsan palpaatio?</a:t>
            </a:r>
          </a:p>
          <a:p>
            <a:r>
              <a:rPr lang="fi-FI" sz="2000" dirty="0"/>
              <a:t>Yleinen terveydentila? Systeemioireita?</a:t>
            </a:r>
          </a:p>
          <a:p>
            <a:r>
              <a:rPr lang="fi-FI" sz="2000" dirty="0"/>
              <a:t>Käydään läpi leikkaushoito: aikataulu, toipuminen, sairaalassaoloaika, mahdolliset komplikaatiot, yleensä keskustelen ennusteesta, joka on erinomainen</a:t>
            </a:r>
          </a:p>
          <a:p>
            <a:r>
              <a:rPr lang="fi-FI" sz="2000" dirty="0"/>
              <a:t>Proteesitoive?</a:t>
            </a:r>
          </a:p>
          <a:p>
            <a:r>
              <a:rPr lang="fi-FI" sz="2000" dirty="0"/>
              <a:t>Siemennesteen pakastus</a:t>
            </a:r>
          </a:p>
          <a:p>
            <a:r>
              <a:rPr lang="fi-FI" sz="2000" dirty="0"/>
              <a:t>Potilaan kysymysten läpikäyminen</a:t>
            </a:r>
          </a:p>
        </p:txBody>
      </p:sp>
    </p:spTree>
    <p:extLst>
      <p:ext uri="{BB962C8B-B14F-4D97-AF65-F5344CB8AC3E}">
        <p14:creationId xmlns:p14="http://schemas.microsoft.com/office/powerpoint/2010/main" val="304246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966C19-DDA4-F282-FB58-DC8098CE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Mitä jutellaan proteesista?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isällön paikkamerkki 2">
            <a:extLst>
              <a:ext uri="{FF2B5EF4-FFF2-40B4-BE49-F238E27FC236}">
                <a16:creationId xmlns:a16="http://schemas.microsoft.com/office/drawing/2014/main" id="{D96A85E7-4651-A75E-24F6-15E90BFF5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fi-FI" dirty="0"/>
              <a:t>Käydään läpi, että kyse on puhtaasti kosmeettisesta toimenpiteestä – toki voi olla vaikutusta potilaan keho-/minäkuvaan</a:t>
            </a:r>
          </a:p>
          <a:p>
            <a:r>
              <a:rPr lang="fi-FI" dirty="0"/>
              <a:t>On mahdollista myös asennuttaa myöhemmin</a:t>
            </a:r>
          </a:p>
          <a:p>
            <a:r>
              <a:rPr lang="fi-FI" dirty="0"/>
              <a:t>Ongelmakohdat: Infektio- ja haavakomplikaatiot, proteesin liikkuminen tai väärä asento, kipu/epämukavuus, ei tunnu ihan aidolta/voi tuntua vieraalta</a:t>
            </a:r>
          </a:p>
          <a:p>
            <a:r>
              <a:rPr lang="fi-FI" dirty="0"/>
              <a:t>Vaatii yleensä jatkossa ”proteesijumppaa”</a:t>
            </a:r>
          </a:p>
          <a:p>
            <a:r>
              <a:rPr lang="fi-FI" dirty="0"/>
              <a:t>Proteesitoive kirjataan jonokorttiin – proteesin koko päätetään yleensä leikkaussalissa</a:t>
            </a:r>
          </a:p>
        </p:txBody>
      </p:sp>
    </p:spTree>
    <p:extLst>
      <p:ext uri="{BB962C8B-B14F-4D97-AF65-F5344CB8AC3E}">
        <p14:creationId xmlns:p14="http://schemas.microsoft.com/office/powerpoint/2010/main" val="1603223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teksti, kuvakaappaus, dokumentti, Fontti&#10;&#10;Tekoälyllä luotu sisältö voi olla virheellistä.">
            <a:extLst>
              <a:ext uri="{FF2B5EF4-FFF2-40B4-BE49-F238E27FC236}">
                <a16:creationId xmlns:a16="http://schemas.microsoft.com/office/drawing/2014/main" id="{FEC9FE1C-5CC7-2F3E-406F-C0FE17BE94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57" r="22222" b="-3"/>
          <a:stretch>
            <a:fillRect/>
          </a:stretch>
        </p:blipFill>
        <p:spPr>
          <a:xfrm>
            <a:off x="4354528" y="183515"/>
            <a:ext cx="3936404" cy="6309360"/>
          </a:xfrm>
          <a:prstGeom prst="rect">
            <a:avLst/>
          </a:prstGeom>
        </p:spPr>
      </p:pic>
      <p:sp>
        <p:nvSpPr>
          <p:cNvPr id="10" name="Otsikko 9">
            <a:extLst>
              <a:ext uri="{FF2B5EF4-FFF2-40B4-BE49-F238E27FC236}">
                <a16:creationId xmlns:a16="http://schemas.microsoft.com/office/drawing/2014/main" id="{221B88F8-58EB-6233-AC8C-0AB59C3D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45B072EF-571D-27DE-E4ED-94FB45344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5" name="Kuva 4" descr="Kuva, joka sisältää kohteen teksti, kuvakaappaus, dokumentti, Fontti&#10;&#10;Tekoälyllä luotu sisältö voi olla virheellistä.">
            <a:extLst>
              <a:ext uri="{FF2B5EF4-FFF2-40B4-BE49-F238E27FC236}">
                <a16:creationId xmlns:a16="http://schemas.microsoft.com/office/drawing/2014/main" id="{C6F7EC66-5A6F-3C60-7A72-284ED642C1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30" r="-4" b="17901"/>
          <a:stretch>
            <a:fillRect/>
          </a:stretch>
        </p:blipFill>
        <p:spPr>
          <a:xfrm>
            <a:off x="528582" y="1000760"/>
            <a:ext cx="3922776" cy="4856480"/>
          </a:xfrm>
          <a:prstGeom prst="rect">
            <a:avLst/>
          </a:prstGeom>
        </p:spPr>
      </p:pic>
      <p:pic>
        <p:nvPicPr>
          <p:cNvPr id="7" name="Kuva 6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D0B6F098-1171-369A-527E-161BBAFC30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50" r="2" b="22233"/>
          <a:stretch>
            <a:fillRect/>
          </a:stretch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29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78CAEF-06D9-9730-4D51-176146EDB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siemennestettä pakastetaan?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E13098-7B17-5648-BEE6-90CB521A7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Jos on mahdollista, että tulevaisuudessa on vielä lapsitoive, niin siittiöitä kannattaa pakastaa – nuorille miehille, jotka eivät ole koko asiaa edes koskaan ajatelleet, niin tätä kannattaa painottaa</a:t>
            </a:r>
          </a:p>
          <a:p>
            <a:r>
              <a:rPr lang="fi-FI" dirty="0"/>
              <a:t>Leikkaus itsessään ei laske hedelmällisyyttä niinkään – mutta mahdolliset liitännäishoidot aiheuttavat suuremman riskin. </a:t>
            </a:r>
          </a:p>
          <a:p>
            <a:r>
              <a:rPr lang="fi-FI" dirty="0"/>
              <a:t>Siemennesteen pakastaminen mahdollista myös leikkauksen jälkeen.</a:t>
            </a:r>
          </a:p>
          <a:p>
            <a:r>
              <a:rPr lang="fi-FI" dirty="0"/>
              <a:t>Leikkauspäätöstä tehdessä ei ole tiedossa minkälainen tauti on kyseessä ja useimmiten myöskään taudin </a:t>
            </a:r>
            <a:r>
              <a:rPr lang="fi-FI" dirty="0" err="1"/>
              <a:t>mahdollistta</a:t>
            </a:r>
            <a:r>
              <a:rPr lang="fi-FI" dirty="0"/>
              <a:t> levinneisyyttä ei tiedetä.</a:t>
            </a:r>
          </a:p>
        </p:txBody>
      </p:sp>
    </p:spTree>
    <p:extLst>
      <p:ext uri="{BB962C8B-B14F-4D97-AF65-F5344CB8AC3E}">
        <p14:creationId xmlns:p14="http://schemas.microsoft.com/office/powerpoint/2010/main" val="4100537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13965A4-0F63-29F0-4849-782DB2244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400"/>
              <a:t>Leikkaushoito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74C802-368B-D57B-D95D-5BD94C862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fi-FI" sz="1900" dirty="0"/>
              <a:t>HUS-alueella tehdään </a:t>
            </a:r>
            <a:r>
              <a:rPr lang="fi-FI" sz="1900" dirty="0" err="1"/>
              <a:t>tyyppillisesti</a:t>
            </a:r>
            <a:r>
              <a:rPr lang="fi-FI" sz="1900" dirty="0"/>
              <a:t> </a:t>
            </a:r>
            <a:r>
              <a:rPr lang="fi-FI" sz="1900" dirty="0" err="1"/>
              <a:t>PÄIKI:ssä</a:t>
            </a:r>
            <a:r>
              <a:rPr lang="fi-FI" sz="1900" dirty="0"/>
              <a:t> </a:t>
            </a:r>
          </a:p>
          <a:p>
            <a:r>
              <a:rPr lang="fi-FI" sz="1900" dirty="0"/>
              <a:t>Pääsääntöisesti potilaille on varattu osastopaikka, jota kautta voivat kotiutua samana iltana tai seuraavana aamuna</a:t>
            </a:r>
          </a:p>
          <a:p>
            <a:r>
              <a:rPr lang="fi-FI" sz="1900" dirty="0"/>
              <a:t>Leikkaus on suoraviivainen ja nopeahko toimenpide (20-30min)</a:t>
            </a:r>
          </a:p>
          <a:p>
            <a:pPr lvl="1"/>
            <a:r>
              <a:rPr lang="fi-FI" sz="1900" dirty="0"/>
              <a:t>Nivusviilto</a:t>
            </a:r>
          </a:p>
          <a:p>
            <a:pPr lvl="1"/>
            <a:r>
              <a:rPr lang="fi-FI" sz="1900" dirty="0" err="1"/>
              <a:t>Funikkeli</a:t>
            </a:r>
            <a:r>
              <a:rPr lang="fi-FI" sz="1900" dirty="0"/>
              <a:t> paljaaksi ja pihtiin</a:t>
            </a:r>
          </a:p>
          <a:p>
            <a:pPr lvl="1"/>
            <a:r>
              <a:rPr lang="fi-FI" sz="1900" dirty="0"/>
              <a:t>Nostetaan kives haavalle ja </a:t>
            </a:r>
            <a:r>
              <a:rPr lang="fi-FI" sz="1900" dirty="0" err="1"/>
              <a:t>irroitellaan</a:t>
            </a:r>
            <a:r>
              <a:rPr lang="fi-FI" sz="1900" dirty="0"/>
              <a:t> ympäröivistä kalvoista</a:t>
            </a:r>
          </a:p>
          <a:p>
            <a:pPr lvl="1"/>
            <a:r>
              <a:rPr lang="fi-FI" sz="1900" dirty="0"/>
              <a:t>Katkaistaan </a:t>
            </a:r>
            <a:r>
              <a:rPr lang="fi-FI" sz="1900" dirty="0" err="1"/>
              <a:t>funikkeli</a:t>
            </a:r>
            <a:endParaRPr lang="fi-FI" sz="1900" dirty="0"/>
          </a:p>
          <a:p>
            <a:pPr lvl="1"/>
            <a:r>
              <a:rPr lang="fi-FI" sz="1900" dirty="0"/>
              <a:t>Tehdään </a:t>
            </a:r>
            <a:r>
              <a:rPr lang="fi-FI" sz="1900" dirty="0" err="1"/>
              <a:t>hemostaasi</a:t>
            </a:r>
            <a:r>
              <a:rPr lang="fi-FI" sz="1900" dirty="0"/>
              <a:t> ja suljetaan haava</a:t>
            </a:r>
          </a:p>
          <a:p>
            <a:pPr lvl="1"/>
            <a:r>
              <a:rPr lang="fi-FI" sz="1900" dirty="0"/>
              <a:t>Mikäli laitetaan proteesi niin se ei lisää leikkausaikaa montaa minuuttia 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A6EBC4E-8D31-EAA0-9CE5-5176F470F8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" r="34569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47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A899E7-1411-DA39-AFD2-9425E3EB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i-FI" sz="5400"/>
              <a:t>Onko poikkeuksia?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5A05A3-7F0E-B87A-15FC-DF1E62448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i-FI" sz="2200"/>
              <a:t>Kun kasvain on pieni, voidaan poistaa pelkkä kasvainalue turvamarginaalein, erityisesti yksikiveksisiltä miehiltä.</a:t>
            </a:r>
          </a:p>
          <a:p>
            <a:r>
              <a:rPr lang="fi-FI" sz="2200"/>
              <a:t>Jos diagnoosi olisi jäänyt hyvin epävarmaksi, voi harkita jääleikettä leikkauksen yhteydessä. </a:t>
            </a:r>
          </a:p>
        </p:txBody>
      </p:sp>
      <p:pic>
        <p:nvPicPr>
          <p:cNvPr id="5" name="Kuva 4" descr="Kuva, joka sisältää kohteen piirros, luonnos, animaatio, taide&#10;&#10;Tekoälyllä luotu sisältö voi olla virheellistä.">
            <a:extLst>
              <a:ext uri="{FF2B5EF4-FFF2-40B4-BE49-F238E27FC236}">
                <a16:creationId xmlns:a16="http://schemas.microsoft.com/office/drawing/2014/main" id="{50EAB14E-0EBC-7B23-83EA-156433F95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8201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5011588-439D-7B48-0AA5-C94DA3DF9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Leikkauksen jälkeen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0699AF-605F-712A-945A-6040742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200" dirty="0" err="1"/>
              <a:t>Peijaksessa</a:t>
            </a:r>
            <a:r>
              <a:rPr lang="fi-FI" sz="2200" dirty="0"/>
              <a:t> vakiintunut käytäntö on leikkauskertomuksen laadinnan yhteydessä laatia lähete onkologialle:</a:t>
            </a:r>
          </a:p>
          <a:p>
            <a:pPr lvl="1"/>
            <a:r>
              <a:rPr lang="fi-FI" sz="2200" dirty="0"/>
              <a:t>Onkologi ohjelmoi kuvantamistutkimukset ja tarkistaa </a:t>
            </a:r>
            <a:r>
              <a:rPr lang="fi-FI" sz="2200" dirty="0" err="1"/>
              <a:t>PAD:n</a:t>
            </a:r>
            <a:r>
              <a:rPr lang="fi-FI" sz="2200" dirty="0"/>
              <a:t> ja suunnittelee jatkohoidon ja –seurannan</a:t>
            </a:r>
          </a:p>
          <a:p>
            <a:pPr lvl="1"/>
            <a:r>
              <a:rPr lang="fi-FI" sz="2200" dirty="0"/>
              <a:t>Urologian puolelta siis leikkaushoidon jälkeen:</a:t>
            </a:r>
          </a:p>
          <a:p>
            <a:pPr lvl="2"/>
            <a:r>
              <a:rPr lang="fi-FI" sz="2200" dirty="0"/>
              <a:t>Kipulääkkeet</a:t>
            </a:r>
          </a:p>
          <a:p>
            <a:pPr lvl="2"/>
            <a:r>
              <a:rPr lang="fi-FI" sz="2200" dirty="0"/>
              <a:t>Haavahoito-ohjeet</a:t>
            </a:r>
          </a:p>
          <a:p>
            <a:pPr lvl="2"/>
            <a:r>
              <a:rPr lang="fi-FI" sz="2200" dirty="0"/>
              <a:t>SVA</a:t>
            </a:r>
          </a:p>
          <a:p>
            <a:pPr lvl="2"/>
            <a:r>
              <a:rPr lang="fi-FI" sz="2200" dirty="0"/>
              <a:t>Proteesin jumppaohjeet</a:t>
            </a:r>
          </a:p>
          <a:p>
            <a:pPr lvl="2"/>
            <a:r>
              <a:rPr lang="fi-FI" sz="2200" dirty="0"/>
              <a:t>Potilas ”katoaa” onkologialle ellei ilmaannu leikkaukseen yhdistettäviä ongelmia…</a:t>
            </a:r>
          </a:p>
        </p:txBody>
      </p:sp>
    </p:spTree>
    <p:extLst>
      <p:ext uri="{BB962C8B-B14F-4D97-AF65-F5344CB8AC3E}">
        <p14:creationId xmlns:p14="http://schemas.microsoft.com/office/powerpoint/2010/main" val="3387611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pallo, sininen&#10;&#10;Tekoälyllä luotu sisältö voi olla virheellistä.">
            <a:extLst>
              <a:ext uri="{FF2B5EF4-FFF2-40B4-BE49-F238E27FC236}">
                <a16:creationId xmlns:a16="http://schemas.microsoft.com/office/drawing/2014/main" id="{D7C3D5A7-015E-D395-720F-5AFFC3C379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40" r="9745" b="-1"/>
          <a:stretch>
            <a:fillRect/>
          </a:stretch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3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C087E8-BE98-BA59-A45E-3A71CD2F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fi-FI" sz="3400"/>
              <a:t>Proteesijumppa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27C1AB-DD59-EF8D-44BF-CB830E749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/>
          </a:bodyPr>
          <a:lstStyle/>
          <a:p>
            <a:r>
              <a:rPr lang="fi-FI" sz="2000" dirty="0"/>
              <a:t>Tartu kevyesti proteesiin ja vedä sitä alaspäin kohti kivespussin pohjaa</a:t>
            </a:r>
          </a:p>
          <a:p>
            <a:r>
              <a:rPr lang="fi-FI" sz="2000" dirty="0"/>
              <a:t>Toista alkuvaiheessa useamman kerran päivässä useamman minuutin ajan</a:t>
            </a:r>
          </a:p>
          <a:p>
            <a:r>
              <a:rPr lang="fi-FI" sz="2000" dirty="0"/>
              <a:t>Proteesi kannattaa ”asetella” oikeaan asentoon, ei voimakasta repimistä</a:t>
            </a:r>
          </a:p>
          <a:p>
            <a:r>
              <a:rPr lang="fi-FI" sz="2000" dirty="0"/>
              <a:t>Kuinka kauan jatketaan? Itse ohjaan potilaille ”ensimmäisen kuukauden” – yleensä proteesi tähän mennessä asettunut luonnolliseen asentoon</a:t>
            </a:r>
          </a:p>
        </p:txBody>
      </p:sp>
    </p:spTree>
    <p:extLst>
      <p:ext uri="{BB962C8B-B14F-4D97-AF65-F5344CB8AC3E}">
        <p14:creationId xmlns:p14="http://schemas.microsoft.com/office/powerpoint/2010/main" val="3106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604322-5ABC-86D0-78FE-243A50094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000"/>
              <a:t>Tässä kohtaa saadaan histologia ja stage 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D0345C-20F2-1861-1C8E-5B7870602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fi-FI" sz="2000"/>
              <a:t>Sukusoluista lähtöisin olevat kasvaimet yli 90% kaikista kivessyövistä eli seminoomat ja non-seminoomat</a:t>
            </a:r>
          </a:p>
          <a:p>
            <a:r>
              <a:rPr lang="en-US" sz="2000"/>
              <a:t>Non-seminoomia: embryonalinen karsinooma, teratooma, teratokarsinooma, koriokarsinooma, ruskuaispussikasvaimet</a:t>
            </a:r>
          </a:p>
          <a:p>
            <a:r>
              <a:rPr lang="en-US" sz="2000">
                <a:ea typeface="Lato"/>
                <a:cs typeface="Lato"/>
              </a:rPr>
              <a:t>Non-seminoomat ovat yleisimmin sekamuotoisia (n. 70%) - </a:t>
            </a:r>
            <a:r>
              <a:rPr lang="fi-FI" sz="2000"/>
              <a:t>Yhtenä komponenteista on usein embryonaalinen karsinooma, joka voi kietoutua ruskuaispussikasvaimeen</a:t>
            </a:r>
            <a:endParaRPr lang="en-US" sz="2000">
              <a:ea typeface="Lato"/>
              <a:cs typeface="Lato"/>
            </a:endParaRPr>
          </a:p>
          <a:p>
            <a:r>
              <a:rPr lang="en-US" sz="2000"/>
              <a:t>Muita harvinaisia kasvaimia: leydigin solujen kasvain, sertolin solujen kasvain, lymfooma (</a:t>
            </a:r>
            <a:r>
              <a:rPr lang="en-US" sz="2000">
                <a:ea typeface="Open Sans"/>
                <a:cs typeface="Open Sans"/>
              </a:rPr>
              <a:t>tavallisin iäkkäiden miesten kivessyöpä)</a:t>
            </a:r>
          </a:p>
          <a:p>
            <a:endParaRPr lang="fi-FI" sz="2000"/>
          </a:p>
        </p:txBody>
      </p:sp>
      <p:pic>
        <p:nvPicPr>
          <p:cNvPr id="5" name="Kuva 4" descr="Kuva, joka sisältää kohteen teksti, kuvakaappaus, kirje, violetti&#10;&#10;Tekoälyllä luotu sisältö voi olla virheellistä.">
            <a:extLst>
              <a:ext uri="{FF2B5EF4-FFF2-40B4-BE49-F238E27FC236}">
                <a16:creationId xmlns:a16="http://schemas.microsoft.com/office/drawing/2014/main" id="{2414E37E-6E54-68A5-F0D9-9A520F9CD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" r="26219" b="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53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5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ED51167-0CC1-3B5B-2D9B-385A78B76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fi-FI" sz="4800" dirty="0"/>
              <a:t>TNM(S)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E1614C-22C8-2F66-AA9C-FB1EAE6B5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endParaRPr lang="fi-FI" sz="2200" dirty="0"/>
          </a:p>
        </p:txBody>
      </p:sp>
      <p:pic>
        <p:nvPicPr>
          <p:cNvPr id="4" name="Picture 4" descr="Kuva, joka sisältää kohteen diagrammi, kartta, ympyrä&#10;&#10;Tekoälyllä luotu sisältö voi olla virheellistä.">
            <a:extLst>
              <a:ext uri="{FF2B5EF4-FFF2-40B4-BE49-F238E27FC236}">
                <a16:creationId xmlns:a16="http://schemas.microsoft.com/office/drawing/2014/main" id="{8402CC14-77F2-91CD-B5F3-CAB02E089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344" y="2749944"/>
            <a:ext cx="5468112" cy="331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5E27070F-22A8-EB86-5213-25AC4D825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3287969"/>
            <a:ext cx="5468112" cy="224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84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DEBD6D5-A0A0-28A6-FDF8-B1F08508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fi-FI" sz="4800" dirty="0"/>
              <a:t>N ja M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62FA19-555D-6C8C-AD7F-069C0B113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endParaRPr lang="fi-FI" sz="220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194C56F-0B89-4D2F-9867-80DE99EF2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" y="3164937"/>
            <a:ext cx="5468112" cy="248799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86862CF-3434-4292-3BCB-AEE1E4E85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3294804"/>
            <a:ext cx="5468112" cy="222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44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C117DE0-4AC7-AE49-66DE-8B6CB6945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Adjuvanttihoidot ja seuranta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D5E5FE-5FF9-26F0-E667-56AA2B8B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200" dirty="0"/>
              <a:t>Käytännössä </a:t>
            </a:r>
            <a:r>
              <a:rPr lang="fi-FI" sz="2200" dirty="0" err="1"/>
              <a:t>adjuvanttihoidoista</a:t>
            </a:r>
            <a:r>
              <a:rPr lang="fi-FI" sz="2200" dirty="0"/>
              <a:t> päättää onkologi ja se riippuu riskitekijöistä eli histologia ja TNMS </a:t>
            </a:r>
            <a:r>
              <a:rPr lang="fi-FI" sz="2200" dirty="0" err="1"/>
              <a:t>luokistus</a:t>
            </a:r>
            <a:r>
              <a:rPr lang="fi-FI" sz="2200" dirty="0"/>
              <a:t> eli mikäli </a:t>
            </a:r>
            <a:r>
              <a:rPr lang="fi-FI" sz="2200" dirty="0" err="1"/>
              <a:t>Stage</a:t>
            </a:r>
            <a:r>
              <a:rPr lang="fi-FI" sz="2200" dirty="0"/>
              <a:t> kyseessä.</a:t>
            </a:r>
          </a:p>
          <a:p>
            <a:r>
              <a:rPr lang="fi-FI" sz="2200" dirty="0"/>
              <a:t>Onkologisesta hoidosta päättäminen on keskitetty yliopistosairaaloihin. </a:t>
            </a:r>
          </a:p>
          <a:p>
            <a:r>
              <a:rPr lang="fi-FI" sz="2200" dirty="0"/>
              <a:t>Paikallisten non-</a:t>
            </a:r>
            <a:r>
              <a:rPr lang="fi-FI" sz="2200" dirty="0" err="1"/>
              <a:t>seminoomien</a:t>
            </a:r>
            <a:r>
              <a:rPr lang="fi-FI" sz="2200" dirty="0"/>
              <a:t> (55 %:</a:t>
            </a:r>
            <a:r>
              <a:rPr lang="fi-FI" sz="2200" dirty="0" err="1"/>
              <a:t>lla</a:t>
            </a:r>
            <a:r>
              <a:rPr lang="fi-FI" sz="2200" dirty="0"/>
              <a:t>) uusiutumisriski liittyy leviämiseen imusuoniin, verisuoniin, siementiehyeen tai kivespussiin taikka embryonaalisen karsinooman yli 50 %:n osuuteen. Riskinarvion mukaan liitännäishoito on tällöin perusteltua, mutta potilaan toivomuksen mukaan myös seuranta on mahdollista. Liitännäishoitona käytetään yhtä BEP-hoitoa (</a:t>
            </a:r>
            <a:r>
              <a:rPr lang="fi-FI" sz="2200" dirty="0" err="1"/>
              <a:t>bleomysiini</a:t>
            </a:r>
            <a:r>
              <a:rPr lang="fi-FI" sz="2200" dirty="0"/>
              <a:t>, </a:t>
            </a:r>
            <a:r>
              <a:rPr lang="fi-FI" sz="2200" dirty="0" err="1"/>
              <a:t>etoposidi</a:t>
            </a:r>
            <a:r>
              <a:rPr lang="fi-FI" sz="2200" dirty="0"/>
              <a:t> ja </a:t>
            </a:r>
            <a:r>
              <a:rPr lang="fi-FI" sz="2200" dirty="0" err="1"/>
              <a:t>sisplatiini</a:t>
            </a:r>
            <a:r>
              <a:rPr lang="fi-FI" sz="2200" dirty="0"/>
              <a:t>)</a:t>
            </a:r>
          </a:p>
          <a:p>
            <a:r>
              <a:rPr lang="fi-FI" sz="2200" dirty="0"/>
              <a:t>Paikallista </a:t>
            </a:r>
            <a:r>
              <a:rPr lang="fi-FI" sz="2200" dirty="0" err="1"/>
              <a:t>seminoomaa</a:t>
            </a:r>
            <a:r>
              <a:rPr lang="fi-FI" sz="2200" dirty="0"/>
              <a:t> (70-80 % potilaista) jäädään tavallisimmin seuraamaan. </a:t>
            </a:r>
            <a:r>
              <a:rPr lang="fi-FI" sz="2200" dirty="0" err="1"/>
              <a:t>Karboplatiini</a:t>
            </a:r>
            <a:r>
              <a:rPr lang="fi-FI" sz="2200" dirty="0"/>
              <a:t>-infuusio voidaan antaa suuren uusiutumisriskin potilaille (15-20 %): riskitekijät ovat kasvaimen yli 4 cm:n koko tai leviäminen kiveksen verkkoon</a:t>
            </a:r>
          </a:p>
          <a:p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4002483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E0603E-6169-ABDF-177D-24D718055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Seuranta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EEAB01-34C0-6E01-10BA-3E17A4215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200" dirty="0"/>
              <a:t>Seurannan perustana ovat kliininen tutkimus, johon kuuluvat imusolmukealueiden ja vatsan palpaatio sekä merkkiaineiden määritys. Kuvantamistutkimuksista tärkein on TT, minkä vuoksi seuranta toteutetaan pääsääntöisesti sairaaloissa.</a:t>
            </a:r>
          </a:p>
          <a:p>
            <a:r>
              <a:rPr lang="fi-FI" sz="2200" dirty="0"/>
              <a:t>Seurantaohjelma riippuu kasvaintyypistä, merkkiainepitoisuuksista ja annetusta lisähoidosta.</a:t>
            </a:r>
          </a:p>
          <a:p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2042578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FCBA30C-F251-5782-8269-BFAD4A1AC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7600" y="643467"/>
            <a:ext cx="5236800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62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068568-8652-C7B5-427E-5BAEAE13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Uusiutumisriski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4ED233-6702-5150-8BDC-621577613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b="1" dirty="0" err="1"/>
              <a:t>Seminooma</a:t>
            </a:r>
            <a:r>
              <a:rPr lang="fi-FI" b="1" dirty="0"/>
              <a:t>. </a:t>
            </a:r>
            <a:r>
              <a:rPr lang="fi-FI" dirty="0"/>
              <a:t>Relapseja todetaan 4 %:lla pienen uusiutumisriskin potilaista, 19 %:lla suuren riskin potilaista ilman liitännäishoitoja, 4-9 %:lla </a:t>
            </a:r>
            <a:r>
              <a:rPr lang="fi-FI" dirty="0" err="1"/>
              <a:t>karboplatiinilla</a:t>
            </a:r>
            <a:r>
              <a:rPr lang="fi-FI" dirty="0"/>
              <a:t> hoidetuista ja 4 %:lla sädehoidetuista. Uusiutumat ilmenevät useimmiten kolmen vuoden kuluessa, mutta osalla seuratuista vielä viiden vuoden jälkeenkin.</a:t>
            </a:r>
          </a:p>
          <a:p>
            <a:r>
              <a:rPr lang="fi-FI" b="1" dirty="0"/>
              <a:t>Non-</a:t>
            </a:r>
            <a:r>
              <a:rPr lang="fi-FI" b="1" dirty="0" err="1"/>
              <a:t>seminooma</a:t>
            </a:r>
            <a:r>
              <a:rPr lang="fi-FI" b="1" dirty="0"/>
              <a:t>. </a:t>
            </a:r>
            <a:r>
              <a:rPr lang="fi-FI" dirty="0" err="1"/>
              <a:t>Lymfovaskulaarisesti</a:t>
            </a:r>
            <a:r>
              <a:rPr lang="fi-FI" dirty="0"/>
              <a:t> levinnyt kivessyöpä uusiutuu 44 %:lla liitännäishoidoitta, hoidettuna 3 %:</a:t>
            </a:r>
            <a:r>
              <a:rPr lang="fi-FI" dirty="0" err="1"/>
              <a:t>lla</a:t>
            </a:r>
            <a:r>
              <a:rPr lang="fi-FI" dirty="0"/>
              <a:t>. Kun riskitekijöitä ei ole, uusiutumia todetaan 14 %:lla (4,11). Uusiutumista 80 % ilmenee ensimmäisenä, 12 % toisena ja 6 % kolmantena vuonna. Myös etäpesäkkeisinä hoidetut taudit uusiutuvat tavallisimmin kahden vuoden kuluessa.</a:t>
            </a:r>
          </a:p>
        </p:txBody>
      </p:sp>
    </p:spTree>
    <p:extLst>
      <p:ext uri="{BB962C8B-B14F-4D97-AF65-F5344CB8AC3E}">
        <p14:creationId xmlns:p14="http://schemas.microsoft.com/office/powerpoint/2010/main" val="1327904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529E97A-97C3-40EA-8A04-5C02398D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24A8B9A-BDA7-9138-E086-CBF2BD4CA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599688" cy="1463040"/>
          </a:xfrm>
        </p:spPr>
        <p:txBody>
          <a:bodyPr anchor="ctr">
            <a:normAutofit/>
          </a:bodyPr>
          <a:lstStyle/>
          <a:p>
            <a:r>
              <a:rPr lang="fi-FI" sz="4800">
                <a:solidFill>
                  <a:srgbClr val="FFFFFF"/>
                </a:solidFill>
              </a:rPr>
              <a:t>Ennuste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59FA8C2E-A5A7-4490-927A-7CD58343E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353312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B3BB47-7DFD-E813-276F-9A039B3B8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3148" y="943433"/>
            <a:ext cx="7074409" cy="1463040"/>
          </a:xfrm>
        </p:spPr>
        <p:txBody>
          <a:bodyPr anchor="ctr">
            <a:normAutofit/>
          </a:bodyPr>
          <a:lstStyle/>
          <a:p>
            <a:r>
              <a:rPr lang="fi-FI" sz="2400" dirty="0">
                <a:solidFill>
                  <a:srgbClr val="FFFFFF"/>
                </a:solidFill>
              </a:rPr>
              <a:t>Lähtökohtaisesti kyseessä on hyvän ennusteen tauti ja </a:t>
            </a:r>
            <a:r>
              <a:rPr lang="fi-FI" dirty="0">
                <a:solidFill>
                  <a:srgbClr val="FFFFFF"/>
                </a:solidFill>
              </a:rPr>
              <a:t>taudin</a:t>
            </a:r>
            <a:r>
              <a:rPr lang="fi-FI" sz="2400" dirty="0">
                <a:solidFill>
                  <a:srgbClr val="FFFFFF"/>
                </a:solidFill>
              </a:rPr>
              <a:t> uusiutuessakin ennuste on yleensä hyvä.</a:t>
            </a:r>
          </a:p>
          <a:p>
            <a:endParaRPr lang="fi-FI" sz="18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fi-FI" sz="1800" dirty="0">
              <a:solidFill>
                <a:srgbClr val="FFFFFF"/>
              </a:solidFill>
            </a:endParaRPr>
          </a:p>
          <a:p>
            <a:endParaRPr lang="fi-FI" sz="1800" dirty="0">
              <a:solidFill>
                <a:srgbClr val="FFFFFF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F712A8F-B6A0-1410-4EF5-269AC6A6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3355482"/>
            <a:ext cx="10917936" cy="251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56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B8FF696-1564-0DD3-7B55-94CEE075F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fi-FI" sz="5400"/>
              <a:t>Ydinasiat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FCF83CCF-B7A7-2973-563B-EA38E79B7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fi-FI" dirty="0"/>
              <a:t>Kivessyöpää tulisi aina epäillä, jos kiveksessä tuntuu kova muutos.</a:t>
            </a:r>
          </a:p>
          <a:p>
            <a:r>
              <a:rPr lang="fi-FI" dirty="0"/>
              <a:t>Kaikukuvaus riittää primaaridiagnostiikkaan perusterveydenhuollossa, muut tutkimukset tehdään erikoissairaanhoidossa.</a:t>
            </a:r>
          </a:p>
          <a:p>
            <a:r>
              <a:rPr lang="fi-FI" dirty="0"/>
              <a:t>Ensivaiheen hoito on </a:t>
            </a:r>
            <a:r>
              <a:rPr lang="fi-FI" dirty="0" err="1"/>
              <a:t>inguinaalinen</a:t>
            </a:r>
            <a:r>
              <a:rPr lang="fi-FI" dirty="0"/>
              <a:t> </a:t>
            </a:r>
            <a:r>
              <a:rPr lang="fi-FI" dirty="0" err="1"/>
              <a:t>orkiektomia</a:t>
            </a:r>
            <a:endParaRPr lang="fi-FI" dirty="0"/>
          </a:p>
          <a:p>
            <a:r>
              <a:rPr lang="fi-FI" dirty="0"/>
              <a:t>Ennuste on hyvä ja levinnytkin tauti paranee usein onkologisella hoidolla.</a:t>
            </a:r>
          </a:p>
          <a:p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3567716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7B46D1-8F94-076E-0D9F-231BDE73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C02505-EC1B-85A5-EBB2-2AF7F22E4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EAU </a:t>
            </a:r>
            <a:r>
              <a:rPr lang="fi-FI" dirty="0" err="1"/>
              <a:t>Guidelines</a:t>
            </a:r>
            <a:r>
              <a:rPr lang="fi-FI" dirty="0"/>
              <a:t> </a:t>
            </a:r>
            <a:r>
              <a:rPr lang="fi-FI" dirty="0" err="1"/>
              <a:t>Testicular</a:t>
            </a:r>
            <a:r>
              <a:rPr lang="fi-FI" dirty="0"/>
              <a:t> </a:t>
            </a:r>
            <a:r>
              <a:rPr lang="fi-FI" dirty="0" err="1"/>
              <a:t>Cancer</a:t>
            </a:r>
            <a:endParaRPr lang="fi-FI" dirty="0"/>
          </a:p>
          <a:p>
            <a:r>
              <a:rPr lang="fi-FI" dirty="0"/>
              <a:t>Tilastot. Suomen Syöpärekisteri. www.syoparekisteri.fi/tilastot.</a:t>
            </a:r>
          </a:p>
          <a:p>
            <a:r>
              <a:rPr lang="fi-FI" dirty="0"/>
              <a:t>Lääketieteellinen Aikakauskirja Duodecim 2021;137(5):477-486, Kivessyövän hoito, Katsaus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39477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olmiulotteiset koristeltu kysymys merkit ja yksi keltainen kysymys merkki">
            <a:extLst>
              <a:ext uri="{FF2B5EF4-FFF2-40B4-BE49-F238E27FC236}">
                <a16:creationId xmlns:a16="http://schemas.microsoft.com/office/drawing/2014/main" id="{FB506A91-AF11-A3DB-20A0-B57778E516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28990" r="6122" b="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2B05206-E6A3-436F-05E2-6681861CA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Kysymyksiä?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C1B4E3E-B133-D7CD-A440-43F2C1A66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97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17176</TotalTime>
  <Words>1356</Words>
  <Application>Microsoft Office PowerPoint</Application>
  <PresentationFormat>Laajakuva</PresentationFormat>
  <Paragraphs>151</Paragraphs>
  <Slides>37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37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Lato</vt:lpstr>
      <vt:lpstr>Open Sans</vt:lpstr>
      <vt:lpstr>system-ui</vt:lpstr>
      <vt:lpstr>Office-teema</vt:lpstr>
      <vt:lpstr>Kivessyöpä</vt:lpstr>
      <vt:lpstr>Kuka?</vt:lpstr>
      <vt:lpstr>Anatomiaa</vt:lpstr>
      <vt:lpstr>Anatomiaa</vt:lpstr>
      <vt:lpstr>Anatomiaa</vt:lpstr>
      <vt:lpstr>Kivesten tehtävät</vt:lpstr>
      <vt:lpstr>PowerPoint-esitys</vt:lpstr>
      <vt:lpstr>PowerPoint-esitys</vt:lpstr>
      <vt:lpstr>Yleisyys</vt:lpstr>
      <vt:lpstr>Keskeiset kivessyövän riskitekijät</vt:lpstr>
      <vt:lpstr>PowerPoint-esitys</vt:lpstr>
      <vt:lpstr>Luokittelu</vt:lpstr>
      <vt:lpstr>Kivessyövän oireet</vt:lpstr>
      <vt:lpstr>Harvinaisempia oireita</vt:lpstr>
      <vt:lpstr>Diagnostiikka</vt:lpstr>
      <vt:lpstr>Miksei biopsiaa…?</vt:lpstr>
      <vt:lpstr>Entäpä merkkiaineet?</vt:lpstr>
      <vt:lpstr>Mitä urologian pkl:lla sitten tapahtuu?</vt:lpstr>
      <vt:lpstr>Hoitoneuvottelu (yleensä 20min aika)</vt:lpstr>
      <vt:lpstr>Mitä jutellaan proteesista?</vt:lpstr>
      <vt:lpstr>PowerPoint-esitys</vt:lpstr>
      <vt:lpstr>Miksi siemennestettä pakastetaan?</vt:lpstr>
      <vt:lpstr>Leikkaushoito</vt:lpstr>
      <vt:lpstr>Onko poikkeuksia?</vt:lpstr>
      <vt:lpstr>Leikkauksen jälkeen</vt:lpstr>
      <vt:lpstr>Proteesijumppa</vt:lpstr>
      <vt:lpstr>Tässä kohtaa saadaan histologia ja stage </vt:lpstr>
      <vt:lpstr>TNM(S)</vt:lpstr>
      <vt:lpstr>N ja M</vt:lpstr>
      <vt:lpstr>Adjuvanttihoidot ja seuranta</vt:lpstr>
      <vt:lpstr>Seuranta</vt:lpstr>
      <vt:lpstr>PowerPoint-esitys</vt:lpstr>
      <vt:lpstr>Uusiutumisriski</vt:lpstr>
      <vt:lpstr>Ennuste</vt:lpstr>
      <vt:lpstr>Ydinasiat</vt:lpstr>
      <vt:lpstr>Lähteet</vt:lpstr>
      <vt:lpstr>Kysymyksiä?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Penttilä Patrick</dc:creator>
  <cp:lastModifiedBy>Penttilä Patrick</cp:lastModifiedBy>
  <cp:revision>5</cp:revision>
  <dcterms:created xsi:type="dcterms:W3CDTF">2025-10-31T11:23:52Z</dcterms:created>
  <dcterms:modified xsi:type="dcterms:W3CDTF">2025-11-12T09:40:18Z</dcterms:modified>
</cp:coreProperties>
</file>