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49" r:id="rId1"/>
    <p:sldMasterId id="2147483862" r:id="rId2"/>
  </p:sldMasterIdLst>
  <p:notesMasterIdLst>
    <p:notesMasterId r:id="rId25"/>
  </p:notesMasterIdLst>
  <p:sldIdLst>
    <p:sldId id="256" r:id="rId3"/>
    <p:sldId id="270" r:id="rId4"/>
    <p:sldId id="257" r:id="rId5"/>
    <p:sldId id="258" r:id="rId6"/>
    <p:sldId id="268" r:id="rId7"/>
    <p:sldId id="259" r:id="rId8"/>
    <p:sldId id="265" r:id="rId9"/>
    <p:sldId id="281" r:id="rId10"/>
    <p:sldId id="260" r:id="rId11"/>
    <p:sldId id="261" r:id="rId12"/>
    <p:sldId id="262" r:id="rId13"/>
    <p:sldId id="263" r:id="rId14"/>
    <p:sldId id="271" r:id="rId15"/>
    <p:sldId id="277" r:id="rId16"/>
    <p:sldId id="278" r:id="rId17"/>
    <p:sldId id="272" r:id="rId18"/>
    <p:sldId id="273" r:id="rId19"/>
    <p:sldId id="274" r:id="rId20"/>
    <p:sldId id="275" r:id="rId21"/>
    <p:sldId id="276" r:id="rId22"/>
    <p:sldId id="266" r:id="rId23"/>
    <p:sldId id="279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48304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946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1770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1436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5915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Kasvuikäisen kiveskivun syy on torsio kunnes toisin todistettu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19362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Ylempi kuva: oikeassa kiveksessä normaali verenkierto vasemmassa torsio tilanne, </a:t>
            </a:r>
            <a:r>
              <a:rPr lang="fi-FI" dirty="0" err="1"/>
              <a:t>uä</a:t>
            </a:r>
            <a:r>
              <a:rPr lang="fi-FI" dirty="0"/>
              <a:t> tutkimus tulisi</a:t>
            </a:r>
            <a:r>
              <a:rPr lang="fi-FI" baseline="0" dirty="0"/>
              <a:t> aina aloittaa terveeltä puolelta ja laittaa säädöt sen mukaan sitten siirtyä toiselle </a:t>
            </a:r>
            <a:r>
              <a:rPr lang="fi-FI" baseline="0" dirty="0" err="1"/>
              <a:t>puoellle</a:t>
            </a:r>
            <a:r>
              <a:rPr lang="fi-FI" baseline="0" dirty="0"/>
              <a:t> muuttamatta asetuksia</a:t>
            </a:r>
          </a:p>
          <a:p>
            <a:r>
              <a:rPr lang="fi-FI" baseline="0" dirty="0"/>
              <a:t>Alempi kuva vasemmalla 10 kk ikäisen lapsen torsio, hieman kiertoa kiveksen sisällä, kuitenkin ympäröivässä kudoksessa huomattavasti enemmän joka epänormaalia, myös </a:t>
            </a:r>
            <a:r>
              <a:rPr lang="fi-FI" baseline="0" dirty="0" err="1"/>
              <a:t>orkiitti</a:t>
            </a:r>
            <a:r>
              <a:rPr lang="fi-FI" baseline="0" dirty="0"/>
              <a:t> voi näyttää samalta</a:t>
            </a:r>
          </a:p>
          <a:p>
            <a:r>
              <a:rPr lang="fi-FI" baseline="0" dirty="0"/>
              <a:t>Alemmassa kuvassa oikealla harmaaskaala </a:t>
            </a:r>
            <a:r>
              <a:rPr lang="fi-FI" baseline="0" dirty="0" err="1"/>
              <a:t>uä</a:t>
            </a:r>
            <a:r>
              <a:rPr lang="fi-FI" baseline="0" dirty="0"/>
              <a:t> jossa torsio, voisi olla myös </a:t>
            </a:r>
            <a:r>
              <a:rPr lang="fi-FI" baseline="0" dirty="0" err="1"/>
              <a:t>orkiitti</a:t>
            </a:r>
            <a:r>
              <a:rPr lang="fi-FI" baseline="0" dirty="0"/>
              <a:t> mutta täysin puuttuva kierto kertoo että kyseessä torsio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61712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Mikäli poisto niin jatkossa voidaan asettaa silikoninen kivesproteesi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711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Blue dot sign voi näkyä ennen turvotuksen ilmaantumista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8758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4597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UÄ ja flow mikäil epäilyä ektooppisesti siemenjohtimeen laskevasta virtsanjohtimesta tai virtsaputken striktuurasta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08434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72665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652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3398"/>
            <a:ext cx="6858000" cy="17907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66045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42621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4317"/>
            <a:ext cx="7886700" cy="2138406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14475"/>
            <a:ext cx="78867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279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371600"/>
            <a:ext cx="3886200" cy="326350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1600"/>
            <a:ext cx="3886200" cy="326350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9693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261388"/>
            <a:ext cx="3867150" cy="619274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1880663"/>
            <a:ext cx="3867150" cy="276039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388"/>
            <a:ext cx="3886201" cy="61927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663"/>
            <a:ext cx="3886201" cy="276039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4053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32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79870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948940" cy="1200148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2950"/>
            <a:ext cx="4629150" cy="36576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43049"/>
            <a:ext cx="2948940" cy="28575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6099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948940" cy="120015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742950"/>
            <a:ext cx="4629150" cy="3657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43050"/>
            <a:ext cx="2948940" cy="28575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1081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6077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0271"/>
            <a:ext cx="1971675" cy="4358879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0272"/>
            <a:ext cx="5800725" cy="435887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7993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65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9130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27216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37421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2868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97914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66622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98173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6812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1351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92591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270470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306101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89449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9008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683728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95960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56875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70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F4BF-30F0-4D06-A1C3-9EC330BAB549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1F93-1DF5-4D2C-A581-4BF0E0D6E8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508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274320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371600"/>
            <a:ext cx="788670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1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6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  <p:sldLayoutId id="2147483880" r:id="rId18"/>
    <p:sldLayoutId id="2147483881" r:id="rId19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Akuutti</a:t>
            </a:r>
            <a:r>
              <a:rPr lang="en-GB" dirty="0"/>
              <a:t> </a:t>
            </a:r>
            <a:r>
              <a:rPr lang="en-GB" dirty="0" err="1"/>
              <a:t>Kives</a:t>
            </a:r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 </a:t>
            </a:r>
            <a:r>
              <a:rPr lang="en-GB" dirty="0" err="1"/>
              <a:t>Urologi</a:t>
            </a:r>
            <a:r>
              <a:rPr lang="en-GB" dirty="0"/>
              <a:t> Ville Saari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Etelä-pohjanmaan</a:t>
            </a:r>
            <a:r>
              <a:rPr lang="en-GB" dirty="0"/>
              <a:t> </a:t>
            </a:r>
            <a:r>
              <a:rPr lang="en-GB" dirty="0" err="1"/>
              <a:t>hyvinvointialue</a:t>
            </a:r>
            <a:r>
              <a:rPr lang="en-GB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623400" y="12268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Kiveksen</a:t>
            </a:r>
            <a:r>
              <a:rPr lang="en-GB" dirty="0"/>
              <a:t> </a:t>
            </a:r>
            <a:r>
              <a:rPr lang="en-GB" dirty="0" err="1"/>
              <a:t>anatomia</a:t>
            </a:r>
            <a:endParaRPr dirty="0"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GB" dirty="0"/>
          </a:p>
        </p:txBody>
      </p:sp>
      <p:pic>
        <p:nvPicPr>
          <p:cNvPr id="2" name="Picture 2" descr="Kivespussin hyvänlaatuiset kasvaimet - vältä kiveksen turha poisto">
            <a:extLst>
              <a:ext uri="{FF2B5EF4-FFF2-40B4-BE49-F238E27FC236}">
                <a16:creationId xmlns:a16="http://schemas.microsoft.com/office/drawing/2014/main" id="{778445DC-C69A-F752-B625-32EF39F9F214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382" y="1040036"/>
            <a:ext cx="4369533" cy="364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 descr="Kuva, joka sisältää kohteen teksti, piirros&#10;&#10;Kuvaus luotu automaattisesti">
            <a:extLst>
              <a:ext uri="{FF2B5EF4-FFF2-40B4-BE49-F238E27FC236}">
                <a16:creationId xmlns:a16="http://schemas.microsoft.com/office/drawing/2014/main" id="{06982ED8-1CBA-91A4-8D98-001274DB9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233" y="1066648"/>
            <a:ext cx="4233691" cy="358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89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623400" y="12268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Etiologia</a:t>
            </a:r>
            <a:endParaRPr dirty="0"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Testistorsio</a:t>
            </a:r>
            <a:r>
              <a:rPr lang="en-GB" dirty="0"/>
              <a:t> 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Appendix </a:t>
            </a:r>
            <a:r>
              <a:rPr lang="en-GB" dirty="0" err="1"/>
              <a:t>testistorsio</a:t>
            </a:r>
            <a:r>
              <a:rPr lang="en-GB" dirty="0"/>
              <a:t> 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Epididymiitti</a:t>
            </a:r>
            <a:r>
              <a:rPr lang="en-GB" dirty="0"/>
              <a:t>, </a:t>
            </a:r>
            <a:r>
              <a:rPr lang="en-GB" dirty="0" err="1"/>
              <a:t>epididymo-orkiitti</a:t>
            </a:r>
            <a:r>
              <a:rPr lang="en-GB" dirty="0"/>
              <a:t>, (</a:t>
            </a:r>
            <a:r>
              <a:rPr lang="en-GB" dirty="0" err="1"/>
              <a:t>orkiitti</a:t>
            </a:r>
            <a:r>
              <a:rPr lang="en-GB" dirty="0"/>
              <a:t>)</a:t>
            </a:r>
            <a:endParaRPr dirty="0"/>
          </a:p>
          <a:p>
            <a:pPr lvl="0"/>
            <a:r>
              <a:rPr lang="en-GB" dirty="0" err="1"/>
              <a:t>Lapsella</a:t>
            </a:r>
            <a:r>
              <a:rPr lang="en-GB" dirty="0"/>
              <a:t> </a:t>
            </a:r>
            <a:r>
              <a:rPr lang="en-GB" dirty="0" err="1"/>
              <a:t>Äkillinen</a:t>
            </a:r>
            <a:r>
              <a:rPr lang="en-GB" dirty="0"/>
              <a:t> </a:t>
            </a:r>
            <a:r>
              <a:rPr lang="en-GB" dirty="0" err="1"/>
              <a:t>pinkeä</a:t>
            </a:r>
            <a:r>
              <a:rPr lang="en-GB" dirty="0"/>
              <a:t> </a:t>
            </a:r>
            <a:r>
              <a:rPr lang="en-GB" dirty="0" err="1"/>
              <a:t>vesikives</a:t>
            </a:r>
            <a:r>
              <a:rPr lang="en-GB" dirty="0"/>
              <a:t> tai </a:t>
            </a:r>
            <a:r>
              <a:rPr lang="en-GB" dirty="0" err="1"/>
              <a:t>piilokiveksen</a:t>
            </a:r>
            <a:r>
              <a:rPr lang="en-GB" dirty="0"/>
              <a:t> </a:t>
            </a:r>
            <a:r>
              <a:rPr lang="en-GB" dirty="0" err="1"/>
              <a:t>ärtyminen</a:t>
            </a:r>
            <a:r>
              <a:rPr lang="en-GB" dirty="0"/>
              <a:t> </a:t>
            </a:r>
            <a:r>
              <a:rPr lang="en-GB" dirty="0" err="1"/>
              <a:t>nivuskanavassa</a:t>
            </a:r>
            <a:r>
              <a:rPr lang="en-GB" dirty="0"/>
              <a:t>, Henoch-</a:t>
            </a:r>
            <a:r>
              <a:rPr lang="en-GB" dirty="0" err="1"/>
              <a:t>Schönleinin</a:t>
            </a:r>
            <a:r>
              <a:rPr lang="en-GB" dirty="0"/>
              <a:t> purpura</a:t>
            </a:r>
            <a:r>
              <a:rPr lang="en-GB" sz="1400" dirty="0"/>
              <a:t>, </a:t>
            </a:r>
            <a:r>
              <a:rPr lang="en-GB" dirty="0" err="1"/>
              <a:t>Idiopaattinen</a:t>
            </a:r>
            <a:r>
              <a:rPr lang="en-GB" dirty="0"/>
              <a:t> </a:t>
            </a:r>
            <a:r>
              <a:rPr lang="en-GB" dirty="0" err="1"/>
              <a:t>skrotaalinen</a:t>
            </a:r>
            <a:r>
              <a:rPr lang="en-GB" dirty="0"/>
              <a:t> </a:t>
            </a:r>
            <a:r>
              <a:rPr lang="en-GB" dirty="0" err="1"/>
              <a:t>ödeema</a:t>
            </a:r>
            <a:endParaRPr lang="en-GB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Trauma</a:t>
            </a:r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GB" dirty="0" err="1"/>
              <a:t>Hematocele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Kiveksen</a:t>
            </a:r>
            <a:r>
              <a:rPr lang="en-GB" dirty="0"/>
              <a:t> </a:t>
            </a:r>
            <a:r>
              <a:rPr lang="en-GB" dirty="0" err="1"/>
              <a:t>repeämä</a:t>
            </a:r>
            <a:endParaRPr lang="en-GB" dirty="0"/>
          </a:p>
          <a:p>
            <a:r>
              <a:rPr lang="en-GB" dirty="0" err="1"/>
              <a:t>Postoperatiivinen</a:t>
            </a:r>
            <a:r>
              <a:rPr lang="en-GB" dirty="0"/>
              <a:t> </a:t>
            </a:r>
            <a:r>
              <a:rPr lang="en-GB" dirty="0" err="1"/>
              <a:t>infektio</a:t>
            </a:r>
            <a:r>
              <a:rPr lang="en-GB" dirty="0"/>
              <a:t> / </a:t>
            </a:r>
            <a:r>
              <a:rPr lang="en-GB" dirty="0" err="1"/>
              <a:t>hematooma</a:t>
            </a:r>
            <a:endParaRPr lang="en-GB" dirty="0"/>
          </a:p>
          <a:p>
            <a:r>
              <a:rPr lang="en-GB" dirty="0"/>
              <a:t>(</a:t>
            </a:r>
            <a:r>
              <a:rPr lang="en-GB" dirty="0" err="1"/>
              <a:t>kivessyöpä</a:t>
            </a:r>
            <a:r>
              <a:rPr lang="en-GB" dirty="0"/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37718" y="1048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Anamneesi</a:t>
            </a:r>
            <a:r>
              <a:rPr lang="en-GB" dirty="0"/>
              <a:t> &amp; Status</a:t>
            </a:r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Oireiden</a:t>
            </a:r>
            <a:r>
              <a:rPr lang="en-GB" dirty="0"/>
              <a:t> </a:t>
            </a:r>
            <a:r>
              <a:rPr lang="en-GB" dirty="0" err="1"/>
              <a:t>kesto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Virtsaamisoireet</a:t>
            </a:r>
            <a:r>
              <a:rPr lang="en-GB" dirty="0"/>
              <a:t> (</a:t>
            </a:r>
            <a:r>
              <a:rPr lang="en-GB" dirty="0" err="1"/>
              <a:t>virtsaresiduaali</a:t>
            </a:r>
            <a:r>
              <a:rPr lang="en-GB" dirty="0"/>
              <a:t>)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Edelt</a:t>
            </a:r>
            <a:r>
              <a:rPr lang="en-GB" dirty="0"/>
              <a:t>. </a:t>
            </a:r>
            <a:r>
              <a:rPr lang="en-GB" dirty="0" err="1"/>
              <a:t>virtsaelinten</a:t>
            </a:r>
            <a:r>
              <a:rPr lang="en-GB" dirty="0"/>
              <a:t> </a:t>
            </a:r>
            <a:r>
              <a:rPr lang="en-GB" dirty="0" err="1"/>
              <a:t>toimenpiteet</a:t>
            </a:r>
            <a:r>
              <a:rPr lang="en-GB" dirty="0"/>
              <a:t> (mm. </a:t>
            </a:r>
            <a:r>
              <a:rPr lang="en-GB" dirty="0" err="1"/>
              <a:t>katetrihoito</a:t>
            </a:r>
            <a:r>
              <a:rPr lang="en-GB" dirty="0"/>
              <a:t>)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Turvotus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Punoitus</a:t>
            </a:r>
            <a:endParaRPr lang="en-GB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Yleisoireet</a:t>
            </a:r>
            <a:endParaRPr lang="en-GB" dirty="0"/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GB" dirty="0" err="1"/>
              <a:t>Kuume</a:t>
            </a:r>
            <a:r>
              <a:rPr lang="en-GB" dirty="0"/>
              <a:t>, </a:t>
            </a:r>
            <a:r>
              <a:rPr lang="en-GB" dirty="0" err="1"/>
              <a:t>ihottuma</a:t>
            </a:r>
            <a:r>
              <a:rPr lang="en-GB" dirty="0"/>
              <a:t>, </a:t>
            </a:r>
            <a:r>
              <a:rPr lang="en-GB" dirty="0" err="1"/>
              <a:t>vatsa</a:t>
            </a:r>
            <a:r>
              <a:rPr lang="en-GB" dirty="0"/>
              <a:t>-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niveloireet</a:t>
            </a:r>
            <a:endParaRPr dirty="0"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Vatsan</a:t>
            </a:r>
            <a:r>
              <a:rPr lang="en-GB" dirty="0"/>
              <a:t>, </a:t>
            </a:r>
            <a:r>
              <a:rPr lang="en-GB" dirty="0" err="1"/>
              <a:t>nivusten,kivesten</a:t>
            </a:r>
            <a:r>
              <a:rPr lang="en-GB" dirty="0"/>
              <a:t> </a:t>
            </a:r>
            <a:r>
              <a:rPr lang="en-GB" dirty="0" err="1"/>
              <a:t>palpaatio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inspektio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CRP, PLV, </a:t>
            </a:r>
            <a:r>
              <a:rPr lang="en-GB" dirty="0" err="1"/>
              <a:t>Klamydia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gonokokki</a:t>
            </a:r>
            <a:r>
              <a:rPr lang="en-GB" dirty="0"/>
              <a:t> , (</a:t>
            </a:r>
            <a:r>
              <a:rPr lang="en-GB" dirty="0" err="1"/>
              <a:t>parotiitti-va</a:t>
            </a:r>
            <a:r>
              <a:rPr lang="en-GB" dirty="0"/>
              <a:t>)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7913" y="881637"/>
            <a:ext cx="3006475" cy="395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-392191" y="115371"/>
            <a:ext cx="8520600" cy="572700"/>
          </a:xfrm>
        </p:spPr>
        <p:txBody>
          <a:bodyPr>
            <a:normAutofit/>
          </a:bodyPr>
          <a:lstStyle/>
          <a:p>
            <a:r>
              <a:rPr lang="fi-FI" dirty="0" err="1"/>
              <a:t>Testistorsio</a:t>
            </a:r>
            <a:r>
              <a:rPr lang="fi-FI" dirty="0"/>
              <a:t> etiologia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2 päätyyppiä</a:t>
            </a:r>
          </a:p>
          <a:p>
            <a:r>
              <a:rPr lang="fi-FI" dirty="0" err="1"/>
              <a:t>Extravaginal</a:t>
            </a:r>
            <a:r>
              <a:rPr lang="fi-FI" dirty="0"/>
              <a:t> </a:t>
            </a:r>
          </a:p>
          <a:p>
            <a:pPr lvl="1"/>
            <a:r>
              <a:rPr lang="fi-FI" dirty="0"/>
              <a:t>0-1v lapsilla</a:t>
            </a:r>
          </a:p>
          <a:p>
            <a:pPr lvl="1"/>
            <a:r>
              <a:rPr lang="fi-FI" dirty="0" err="1"/>
              <a:t>Tunica</a:t>
            </a:r>
            <a:r>
              <a:rPr lang="fi-FI" dirty="0"/>
              <a:t> </a:t>
            </a:r>
            <a:r>
              <a:rPr lang="fi-FI" dirty="0" err="1"/>
              <a:t>vaginaliksen</a:t>
            </a:r>
            <a:r>
              <a:rPr lang="fi-FI" dirty="0"/>
              <a:t> epätäydellinen kiinnittyminen </a:t>
            </a:r>
            <a:r>
              <a:rPr lang="fi-FI" dirty="0" err="1"/>
              <a:t>scrotumin</a:t>
            </a:r>
            <a:r>
              <a:rPr lang="fi-FI" dirty="0"/>
              <a:t>                                      seinämään, koko kives pääsee pyörähtämään </a:t>
            </a:r>
          </a:p>
          <a:p>
            <a:endParaRPr lang="fi-FI" dirty="0"/>
          </a:p>
          <a:p>
            <a:r>
              <a:rPr lang="fi-FI" dirty="0" err="1"/>
              <a:t>Intravaginal</a:t>
            </a:r>
            <a:r>
              <a:rPr lang="fi-FI" dirty="0"/>
              <a:t> </a:t>
            </a:r>
          </a:p>
          <a:p>
            <a:pPr lvl="1"/>
            <a:r>
              <a:rPr lang="fi-FI" dirty="0"/>
              <a:t>Yleisin, esiintyy nuorilla ja aikuisilla</a:t>
            </a:r>
          </a:p>
          <a:p>
            <a:pPr lvl="1"/>
            <a:r>
              <a:rPr lang="fi-FI" dirty="0"/>
              <a:t>Synnynnäinen </a:t>
            </a:r>
            <a:r>
              <a:rPr lang="fi-FI" dirty="0" err="1"/>
              <a:t>tunica</a:t>
            </a:r>
            <a:r>
              <a:rPr lang="fi-FI" dirty="0"/>
              <a:t> </a:t>
            </a:r>
            <a:r>
              <a:rPr lang="fi-FI" dirty="0" err="1"/>
              <a:t>vaginaliksen</a:t>
            </a:r>
            <a:r>
              <a:rPr lang="fi-FI" dirty="0"/>
              <a:t> korkea </a:t>
            </a:r>
            <a:r>
              <a:rPr lang="fi-FI" dirty="0" err="1"/>
              <a:t>insertio</a:t>
            </a:r>
            <a:r>
              <a:rPr lang="fi-FI" dirty="0"/>
              <a:t>, </a:t>
            </a:r>
            <a:r>
              <a:rPr lang="fi-FI" dirty="0" err="1"/>
              <a:t>ns</a:t>
            </a:r>
            <a:r>
              <a:rPr lang="fi-FI" dirty="0"/>
              <a:t> ”</a:t>
            </a:r>
            <a:r>
              <a:rPr lang="fi-FI" dirty="0" err="1"/>
              <a:t>bell-clapper</a:t>
            </a:r>
            <a:r>
              <a:rPr lang="fi-FI" dirty="0"/>
              <a:t> </a:t>
            </a:r>
            <a:r>
              <a:rPr lang="fi-FI" dirty="0" err="1"/>
              <a:t>deformiteetti</a:t>
            </a:r>
            <a:r>
              <a:rPr lang="fi-FI" dirty="0"/>
              <a:t>”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082" y="2239351"/>
            <a:ext cx="1785027" cy="1943305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724" y="223666"/>
            <a:ext cx="2141315" cy="190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7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555102" y="9012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Testistorsio</a:t>
            </a:r>
            <a:r>
              <a:rPr lang="en-GB" dirty="0"/>
              <a:t> </a:t>
            </a:r>
            <a:endParaRPr dirty="0"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 err="1"/>
              <a:t>Äkisti</a:t>
            </a:r>
            <a:r>
              <a:rPr lang="en-GB" dirty="0"/>
              <a:t> </a:t>
            </a:r>
            <a:r>
              <a:rPr lang="en-GB" dirty="0" err="1"/>
              <a:t>alkanut</a:t>
            </a:r>
            <a:r>
              <a:rPr lang="en-GB" dirty="0"/>
              <a:t> </a:t>
            </a:r>
            <a:r>
              <a:rPr lang="en-GB" dirty="0" err="1"/>
              <a:t>kiveksen</a:t>
            </a:r>
            <a:r>
              <a:rPr lang="en-GB" dirty="0"/>
              <a:t> </a:t>
            </a:r>
            <a:r>
              <a:rPr lang="en-GB" dirty="0" err="1"/>
              <a:t>kipu</a:t>
            </a:r>
            <a:r>
              <a:rPr lang="en-GB" dirty="0"/>
              <a:t> (</a:t>
            </a:r>
            <a:r>
              <a:rPr lang="en-GB" dirty="0" err="1"/>
              <a:t>lapsella</a:t>
            </a:r>
            <a:r>
              <a:rPr lang="en-GB" dirty="0"/>
              <a:t> </a:t>
            </a:r>
            <a:r>
              <a:rPr lang="en-GB" dirty="0" err="1"/>
              <a:t>Kipu</a:t>
            </a:r>
            <a:r>
              <a:rPr lang="en-GB" dirty="0"/>
              <a:t> </a:t>
            </a:r>
            <a:r>
              <a:rPr lang="en-GB" dirty="0" err="1"/>
              <a:t>voi</a:t>
            </a:r>
            <a:r>
              <a:rPr lang="en-GB" dirty="0"/>
              <a:t> olla </a:t>
            </a:r>
            <a:r>
              <a:rPr lang="en-GB" dirty="0" err="1"/>
              <a:t>alavatsalla</a:t>
            </a:r>
            <a:r>
              <a:rPr lang="en-GB" dirty="0"/>
              <a:t>, </a:t>
            </a:r>
            <a:r>
              <a:rPr lang="en-GB" dirty="0" err="1"/>
              <a:t>nivusissa</a:t>
            </a:r>
            <a:r>
              <a:rPr lang="en-GB" dirty="0"/>
              <a:t> tai </a:t>
            </a:r>
            <a:r>
              <a:rPr lang="en-GB" dirty="0" err="1"/>
              <a:t>kivespussissa</a:t>
            </a:r>
            <a:r>
              <a:rPr lang="en-GB" dirty="0"/>
              <a:t>), </a:t>
            </a:r>
            <a:r>
              <a:rPr lang="en-GB" dirty="0" err="1"/>
              <a:t>ilman</a:t>
            </a:r>
            <a:r>
              <a:rPr lang="en-GB" dirty="0"/>
              <a:t> </a:t>
            </a:r>
            <a:r>
              <a:rPr lang="en-GB" dirty="0" err="1"/>
              <a:t>kuumetta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Pahoinvointi</a:t>
            </a:r>
            <a:r>
              <a:rPr lang="en-GB" dirty="0"/>
              <a:t>, </a:t>
            </a:r>
            <a:r>
              <a:rPr lang="en-GB" dirty="0" err="1"/>
              <a:t>oksentelu</a:t>
            </a:r>
            <a:endParaRPr lang="en-GB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Turvotus</a:t>
            </a:r>
            <a:r>
              <a:rPr lang="en-GB" dirty="0"/>
              <a:t> (</a:t>
            </a:r>
            <a:r>
              <a:rPr lang="en-GB" dirty="0" err="1"/>
              <a:t>kehittyy</a:t>
            </a:r>
            <a:r>
              <a:rPr lang="en-GB" dirty="0"/>
              <a:t> </a:t>
            </a:r>
            <a:r>
              <a:rPr lang="en-GB" dirty="0" err="1"/>
              <a:t>lähitunteina</a:t>
            </a:r>
            <a:r>
              <a:rPr lang="en-GB" dirty="0"/>
              <a:t>)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Voi</a:t>
            </a:r>
            <a:r>
              <a:rPr lang="en-GB" dirty="0"/>
              <a:t> olla </a:t>
            </a:r>
            <a:r>
              <a:rPr lang="en-GB" dirty="0" err="1"/>
              <a:t>ylöspäin</a:t>
            </a:r>
            <a:r>
              <a:rPr lang="en-GB" dirty="0"/>
              <a:t> </a:t>
            </a:r>
            <a:r>
              <a:rPr lang="en-GB" dirty="0" err="1"/>
              <a:t>vetäytynyt</a:t>
            </a:r>
            <a:r>
              <a:rPr lang="en-GB" dirty="0"/>
              <a:t>, </a:t>
            </a:r>
            <a:r>
              <a:rPr lang="en-GB" dirty="0" err="1"/>
              <a:t>poikittain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Erittäin</a:t>
            </a:r>
            <a:r>
              <a:rPr lang="en-GB" dirty="0"/>
              <a:t> </a:t>
            </a:r>
            <a:r>
              <a:rPr lang="en-GB" dirty="0" err="1"/>
              <a:t>palpaatioarka</a:t>
            </a:r>
            <a:endParaRPr lang="en-GB"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75" y="2131784"/>
            <a:ext cx="4092825" cy="24370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11700" y="121810"/>
            <a:ext cx="8520600" cy="572700"/>
          </a:xfrm>
        </p:spPr>
        <p:txBody>
          <a:bodyPr>
            <a:normAutofit/>
          </a:bodyPr>
          <a:lstStyle/>
          <a:p>
            <a:r>
              <a:rPr lang="fi-FI" dirty="0" err="1"/>
              <a:t>Testistorsio</a:t>
            </a:r>
            <a:r>
              <a:rPr lang="fi-FI" dirty="0"/>
              <a:t> ja UÄ  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11700" y="691707"/>
            <a:ext cx="8520600" cy="3636891"/>
          </a:xfrm>
        </p:spPr>
        <p:txBody>
          <a:bodyPr>
            <a:normAutofit fontScale="92500"/>
          </a:bodyPr>
          <a:lstStyle/>
          <a:p>
            <a:r>
              <a:rPr lang="fi-FI" sz="1100" dirty="0"/>
              <a:t>Kirjallisuudessa Sensitiivisyys 85-90% ja spesifisyys 75-95%, tekijäriippuvaista</a:t>
            </a:r>
          </a:p>
          <a:p>
            <a:r>
              <a:rPr lang="fi-FI" sz="1100" dirty="0"/>
              <a:t>Täydellinen puutos </a:t>
            </a:r>
            <a:r>
              <a:rPr lang="fi-FI" sz="1100" dirty="0" err="1"/>
              <a:t>intratestikulaarisessa</a:t>
            </a:r>
            <a:r>
              <a:rPr lang="fi-FI" sz="1100" dirty="0"/>
              <a:t> verenkierrossa ja normaali </a:t>
            </a:r>
            <a:r>
              <a:rPr lang="fi-FI" sz="1100" dirty="0" err="1"/>
              <a:t>extratestikulaarinen</a:t>
            </a:r>
            <a:r>
              <a:rPr lang="fi-FI" sz="1100" dirty="0"/>
              <a:t> verenkiertokierto on diagnostinen </a:t>
            </a:r>
            <a:r>
              <a:rPr lang="fi-FI" sz="1100" dirty="0" err="1"/>
              <a:t>dopplerultraäänessä</a:t>
            </a:r>
            <a:r>
              <a:rPr lang="fi-FI" sz="1100" dirty="0"/>
              <a:t>, jos kierto on normaali kontralateraalisessa </a:t>
            </a:r>
            <a:r>
              <a:rPr lang="fi-FI" sz="1100" dirty="0" err="1"/>
              <a:t>testiksessä</a:t>
            </a:r>
            <a:endParaRPr lang="fi-FI" sz="1100" dirty="0"/>
          </a:p>
          <a:p>
            <a:pPr lvl="1"/>
            <a:r>
              <a:rPr lang="fi-FI" sz="1100" dirty="0"/>
              <a:t>Näkyvä kierto ei kuitenkaan poissulje torsion mahdollisuutta</a:t>
            </a:r>
          </a:p>
          <a:p>
            <a:pPr lvl="1"/>
            <a:r>
              <a:rPr lang="fi-FI" sz="1100" dirty="0" err="1"/>
              <a:t>Funikkelissa</a:t>
            </a:r>
            <a:r>
              <a:rPr lang="fi-FI" sz="1100" dirty="0"/>
              <a:t> voi näkyä </a:t>
            </a:r>
            <a:r>
              <a:rPr lang="fi-FI" sz="1100" dirty="0" err="1"/>
              <a:t>whirl-pool</a:t>
            </a:r>
            <a:r>
              <a:rPr lang="fi-FI" sz="1100" dirty="0"/>
              <a:t> </a:t>
            </a:r>
            <a:r>
              <a:rPr lang="fi-FI" sz="1100" dirty="0" err="1"/>
              <a:t>sign</a:t>
            </a:r>
            <a:r>
              <a:rPr lang="fi-FI" sz="1100" dirty="0"/>
              <a:t> joka sensitiivinen torsiolle 96%</a:t>
            </a:r>
          </a:p>
          <a:p>
            <a:pPr lvl="1"/>
            <a:r>
              <a:rPr lang="fi-FI" sz="1100" dirty="0"/>
              <a:t>Pitkittyneessä tilanteessa löydöksenä</a:t>
            </a:r>
          </a:p>
          <a:p>
            <a:pPr lvl="2"/>
            <a:r>
              <a:rPr lang="fi-FI" sz="1100" dirty="0"/>
              <a:t>Vähäkaikuinen</a:t>
            </a:r>
          </a:p>
          <a:p>
            <a:pPr lvl="2"/>
            <a:r>
              <a:rPr lang="fi-FI" sz="1100" dirty="0"/>
              <a:t>Kudos </a:t>
            </a:r>
            <a:r>
              <a:rPr lang="fi-FI" sz="1100" dirty="0" err="1"/>
              <a:t>epähomogeeninen</a:t>
            </a:r>
            <a:endParaRPr lang="fi-FI" sz="1100" dirty="0"/>
          </a:p>
          <a:p>
            <a:pPr lvl="2"/>
            <a:r>
              <a:rPr lang="fi-FI" sz="1100" dirty="0" err="1"/>
              <a:t>Hydrocele</a:t>
            </a:r>
            <a:r>
              <a:rPr lang="fi-FI" sz="1100" dirty="0"/>
              <a:t> ympäröi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fi-FI" sz="1100" dirty="0" err="1"/>
              <a:t>Testiksen</a:t>
            </a:r>
            <a:r>
              <a:rPr lang="fi-FI" sz="1100" dirty="0"/>
              <a:t> selviytyminen epätodennäköistä</a:t>
            </a:r>
          </a:p>
          <a:p>
            <a:r>
              <a:rPr lang="fi-FI" sz="1100" dirty="0"/>
              <a:t>Pienillä lapsilla </a:t>
            </a:r>
            <a:r>
              <a:rPr lang="fi-FI" sz="1100" dirty="0" err="1"/>
              <a:t>testiksen</a:t>
            </a:r>
            <a:r>
              <a:rPr lang="fi-FI" sz="1100" dirty="0"/>
              <a:t> pienikoko, liikkuvuus, ympäröivä rasva ja vetäytyminen </a:t>
            </a:r>
            <a:r>
              <a:rPr lang="fi-FI" sz="1100" dirty="0" err="1"/>
              <a:t>inguinaalikanavaan</a:t>
            </a:r>
            <a:r>
              <a:rPr lang="fi-FI" sz="1100" dirty="0"/>
              <a:t> hankaloittaa </a:t>
            </a:r>
            <a:r>
              <a:rPr lang="fi-FI" sz="1100" dirty="0" err="1"/>
              <a:t>uä:n</a:t>
            </a:r>
            <a:r>
              <a:rPr lang="fi-FI" sz="1100" dirty="0"/>
              <a:t> tekoa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71" y="1209989"/>
            <a:ext cx="3051884" cy="140802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848" y="89899"/>
            <a:ext cx="633720" cy="633720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080" y="2785846"/>
            <a:ext cx="2478000" cy="90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76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Lämpökamerakuvaa:</a:t>
            </a:r>
            <a:br>
              <a:rPr lang="fi-FI" dirty="0"/>
            </a:br>
            <a:r>
              <a:rPr lang="fi-FI" dirty="0"/>
              <a:t>Testistorsio oikealla, lämpötila – 1.1 C astetta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95" y="1716023"/>
            <a:ext cx="2569743" cy="3122596"/>
          </a:xfrm>
        </p:spPr>
      </p:pic>
    </p:spTree>
    <p:extLst>
      <p:ext uri="{BB962C8B-B14F-4D97-AF65-F5344CB8AC3E}">
        <p14:creationId xmlns:p14="http://schemas.microsoft.com/office/powerpoint/2010/main" val="1931052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16215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TT:n</a:t>
            </a:r>
            <a:r>
              <a:rPr lang="en-GB" dirty="0"/>
              <a:t> - </a:t>
            </a:r>
            <a:r>
              <a:rPr lang="en-GB" dirty="0" err="1"/>
              <a:t>Hoito</a:t>
            </a:r>
            <a:r>
              <a:rPr lang="en-GB" dirty="0"/>
              <a:t>	</a:t>
            </a:r>
            <a:endParaRPr dirty="0"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830133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Reponointia</a:t>
            </a:r>
            <a:r>
              <a:rPr lang="en-GB" dirty="0"/>
              <a:t> </a:t>
            </a:r>
            <a:r>
              <a:rPr lang="en-GB" dirty="0" err="1"/>
              <a:t>voi</a:t>
            </a:r>
            <a:r>
              <a:rPr lang="en-GB" dirty="0"/>
              <a:t> </a:t>
            </a:r>
            <a:r>
              <a:rPr lang="en-GB" dirty="0" err="1"/>
              <a:t>kokeilla</a:t>
            </a:r>
            <a:r>
              <a:rPr lang="en-GB" dirty="0"/>
              <a:t>, </a:t>
            </a:r>
            <a:r>
              <a:rPr lang="en-GB" dirty="0" err="1"/>
              <a:t>ulkorotaatio</a:t>
            </a:r>
            <a:endParaRPr lang="en-GB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Mikäli</a:t>
            </a:r>
            <a:r>
              <a:rPr lang="en-GB" dirty="0"/>
              <a:t> </a:t>
            </a:r>
            <a:r>
              <a:rPr lang="en-GB" dirty="0" err="1"/>
              <a:t>torsiota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voida</a:t>
            </a:r>
            <a:r>
              <a:rPr lang="en-GB" dirty="0"/>
              <a:t> </a:t>
            </a:r>
            <a:r>
              <a:rPr lang="en-GB" dirty="0" err="1"/>
              <a:t>poissulkea</a:t>
            </a:r>
            <a:r>
              <a:rPr lang="en-GB" dirty="0"/>
              <a:t> → </a:t>
            </a:r>
            <a:r>
              <a:rPr lang="en-GB" dirty="0" err="1"/>
              <a:t>eksploraatio</a:t>
            </a:r>
            <a:r>
              <a:rPr lang="en-GB" dirty="0"/>
              <a:t>, </a:t>
            </a:r>
            <a:r>
              <a:rPr lang="en-GB" dirty="0" err="1"/>
              <a:t>aikaikkuna</a:t>
            </a:r>
            <a:r>
              <a:rPr lang="en-GB" dirty="0"/>
              <a:t> </a:t>
            </a:r>
            <a:r>
              <a:rPr lang="en-GB" dirty="0" err="1"/>
              <a:t>periaatteessa</a:t>
            </a:r>
            <a:r>
              <a:rPr lang="en-GB" dirty="0"/>
              <a:t> 6h! 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-FI" dirty="0"/>
              <a:t>Leikkaus</a:t>
            </a:r>
          </a:p>
          <a:p>
            <a:pPr lvl="2" indent="-342900">
              <a:spcBef>
                <a:spcPts val="0"/>
              </a:spcBef>
              <a:buSzPts val="1800"/>
              <a:buChar char="●"/>
            </a:pPr>
            <a:r>
              <a:rPr lang="fi-FI" dirty="0"/>
              <a:t>Viilto </a:t>
            </a:r>
            <a:r>
              <a:rPr lang="fi-FI" dirty="0" err="1"/>
              <a:t>rapheen</a:t>
            </a:r>
            <a:r>
              <a:rPr lang="fi-FI" dirty="0"/>
              <a:t> 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dirty="0" err="1"/>
              <a:t>Kiertymän</a:t>
            </a:r>
            <a:r>
              <a:rPr lang="en-GB" dirty="0"/>
              <a:t> </a:t>
            </a:r>
            <a:r>
              <a:rPr lang="en-GB" dirty="0" err="1"/>
              <a:t>purku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dirty="0" err="1"/>
              <a:t>Kiinnitys</a:t>
            </a:r>
            <a:r>
              <a:rPr lang="en-GB" dirty="0"/>
              <a:t> tai </a:t>
            </a:r>
            <a:r>
              <a:rPr lang="en-GB" dirty="0" err="1"/>
              <a:t>poisto</a:t>
            </a:r>
            <a:r>
              <a:rPr lang="en-GB" dirty="0"/>
              <a:t> </a:t>
            </a:r>
            <a:r>
              <a:rPr lang="en-GB" dirty="0" err="1"/>
              <a:t>riippuen</a:t>
            </a:r>
            <a:r>
              <a:rPr lang="en-GB" dirty="0"/>
              <a:t> </a:t>
            </a:r>
            <a:r>
              <a:rPr lang="en-GB" dirty="0" err="1"/>
              <a:t>vitaliteetista</a:t>
            </a:r>
            <a:r>
              <a:rPr lang="en-GB" dirty="0"/>
              <a:t> ( 5h </a:t>
            </a:r>
            <a:r>
              <a:rPr lang="en-GB" dirty="0" err="1"/>
              <a:t>kuluttua</a:t>
            </a:r>
            <a:r>
              <a:rPr lang="en-GB" dirty="0"/>
              <a:t> 80 % </a:t>
            </a:r>
            <a:r>
              <a:rPr lang="en-GB" dirty="0" err="1"/>
              <a:t>vitaaleja</a:t>
            </a:r>
            <a:r>
              <a:rPr lang="en-GB" dirty="0"/>
              <a:t>, 10 h 20 %)</a:t>
            </a:r>
          </a:p>
          <a:p>
            <a:pPr lvl="3">
              <a:spcBef>
                <a:spcPts val="0"/>
              </a:spcBef>
              <a:buChar char="■"/>
            </a:pPr>
            <a:r>
              <a:rPr lang="en-GB" dirty="0" err="1"/>
              <a:t>Poistoa</a:t>
            </a:r>
            <a:r>
              <a:rPr lang="en-GB" dirty="0"/>
              <a:t> </a:t>
            </a:r>
            <a:r>
              <a:rPr lang="en-GB" dirty="0" err="1"/>
              <a:t>primaari</a:t>
            </a:r>
            <a:r>
              <a:rPr lang="en-GB" dirty="0"/>
              <a:t> </a:t>
            </a:r>
            <a:r>
              <a:rPr lang="en-GB" dirty="0" err="1"/>
              <a:t>vaiheessa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suositella</a:t>
            </a:r>
            <a:r>
              <a:rPr lang="en-GB" dirty="0"/>
              <a:t> </a:t>
            </a:r>
            <a:r>
              <a:rPr lang="en-GB" dirty="0" err="1"/>
              <a:t>ellei</a:t>
            </a:r>
            <a:r>
              <a:rPr lang="en-GB" dirty="0"/>
              <a:t> ole </a:t>
            </a:r>
            <a:r>
              <a:rPr lang="en-GB" dirty="0" err="1"/>
              <a:t>muodostunut</a:t>
            </a:r>
            <a:r>
              <a:rPr lang="en-GB" dirty="0"/>
              <a:t> jo </a:t>
            </a:r>
            <a:r>
              <a:rPr lang="en-GB" dirty="0" err="1"/>
              <a:t>märkää</a:t>
            </a:r>
            <a:r>
              <a:rPr lang="en-GB" dirty="0"/>
              <a:t> </a:t>
            </a:r>
            <a:r>
              <a:rPr lang="en-GB" dirty="0" err="1"/>
              <a:t>gangreenaa</a:t>
            </a:r>
            <a:r>
              <a:rPr lang="en-GB" dirty="0"/>
              <a:t>, </a:t>
            </a:r>
            <a:r>
              <a:rPr lang="en-GB" dirty="0" err="1"/>
              <a:t>lapsilla</a:t>
            </a:r>
            <a:r>
              <a:rPr lang="en-GB" dirty="0"/>
              <a:t> </a:t>
            </a:r>
            <a:r>
              <a:rPr lang="en-GB" dirty="0" err="1"/>
              <a:t>jopa</a:t>
            </a:r>
            <a:r>
              <a:rPr lang="en-GB" dirty="0"/>
              <a:t> </a:t>
            </a:r>
            <a:r>
              <a:rPr lang="en-GB" dirty="0" err="1"/>
              <a:t>sinertävän</a:t>
            </a:r>
            <a:r>
              <a:rPr lang="en-GB" dirty="0"/>
              <a:t> </a:t>
            </a:r>
            <a:r>
              <a:rPr lang="en-GB" dirty="0" err="1"/>
              <a:t>musta</a:t>
            </a:r>
            <a:r>
              <a:rPr lang="en-GB" dirty="0"/>
              <a:t> testis </a:t>
            </a:r>
            <a:r>
              <a:rPr lang="en-GB" dirty="0" err="1"/>
              <a:t>voi</a:t>
            </a:r>
            <a:r>
              <a:rPr lang="en-GB" dirty="0"/>
              <a:t> </a:t>
            </a:r>
            <a:r>
              <a:rPr lang="en-GB" dirty="0" err="1"/>
              <a:t>selvitä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dirty="0" err="1"/>
              <a:t>Toisen</a:t>
            </a:r>
            <a:r>
              <a:rPr lang="en-GB" dirty="0"/>
              <a:t> </a:t>
            </a:r>
            <a:r>
              <a:rPr lang="en-GB" dirty="0" err="1"/>
              <a:t>puolen</a:t>
            </a:r>
            <a:r>
              <a:rPr lang="en-GB" dirty="0"/>
              <a:t> </a:t>
            </a:r>
            <a:r>
              <a:rPr lang="en-GB" dirty="0" err="1"/>
              <a:t>kiinnitys</a:t>
            </a:r>
            <a:endParaRPr lang="en-GB"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 lang="en-GB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0" y="3207589"/>
            <a:ext cx="4765172" cy="1227733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22" y="2726104"/>
            <a:ext cx="4166080" cy="21090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Appendix testis </a:t>
            </a:r>
            <a:r>
              <a:rPr lang="en-GB" dirty="0" err="1"/>
              <a:t>torsio</a:t>
            </a:r>
            <a:r>
              <a:rPr lang="en-GB" dirty="0"/>
              <a:t> </a:t>
            </a:r>
            <a:endParaRPr dirty="0"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90% </a:t>
            </a:r>
            <a:r>
              <a:rPr lang="en-GB" dirty="0" err="1"/>
              <a:t>miespuolisista</a:t>
            </a:r>
            <a:r>
              <a:rPr lang="en-GB" dirty="0"/>
              <a:t> </a:t>
            </a:r>
            <a:r>
              <a:rPr lang="en-GB" dirty="0" err="1"/>
              <a:t>kiveksessä</a:t>
            </a:r>
            <a:r>
              <a:rPr lang="en-GB" dirty="0"/>
              <a:t> tai </a:t>
            </a:r>
            <a:r>
              <a:rPr lang="en-GB" dirty="0" err="1"/>
              <a:t>lisäkiveksessä</a:t>
            </a:r>
            <a:r>
              <a:rPr lang="en-GB" dirty="0"/>
              <a:t> </a:t>
            </a:r>
            <a:r>
              <a:rPr lang="en-GB" dirty="0" err="1"/>
              <a:t>muutaman</a:t>
            </a:r>
            <a:r>
              <a:rPr lang="en-GB" dirty="0"/>
              <a:t> mm </a:t>
            </a:r>
            <a:r>
              <a:rPr lang="en-GB" dirty="0" err="1"/>
              <a:t>varrellinen</a:t>
            </a:r>
            <a:r>
              <a:rPr lang="en-GB" dirty="0"/>
              <a:t> </a:t>
            </a:r>
            <a:r>
              <a:rPr lang="en-GB" dirty="0" err="1"/>
              <a:t>lisäke</a:t>
            </a:r>
            <a:r>
              <a:rPr lang="en-GB" dirty="0"/>
              <a:t>, Müllerian duct remnant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Yleisin</a:t>
            </a:r>
            <a:r>
              <a:rPr lang="en-GB" dirty="0"/>
              <a:t> 10-12 v </a:t>
            </a:r>
            <a:r>
              <a:rPr lang="en-GB" dirty="0" err="1"/>
              <a:t>ikäisillä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Oireisto</a:t>
            </a:r>
            <a:r>
              <a:rPr lang="en-GB" dirty="0"/>
              <a:t> </a:t>
            </a:r>
            <a:r>
              <a:rPr lang="en-GB" dirty="0" err="1"/>
              <a:t>kuin</a:t>
            </a:r>
            <a:r>
              <a:rPr lang="en-GB" dirty="0"/>
              <a:t> </a:t>
            </a:r>
            <a:r>
              <a:rPr lang="en-GB" dirty="0" err="1"/>
              <a:t>TT:ssä</a:t>
            </a:r>
            <a:r>
              <a:rPr lang="en-GB" dirty="0"/>
              <a:t>, </a:t>
            </a:r>
            <a:r>
              <a:rPr lang="en-GB" dirty="0" err="1"/>
              <a:t>mutta</a:t>
            </a:r>
            <a:r>
              <a:rPr lang="en-GB" dirty="0"/>
              <a:t> </a:t>
            </a:r>
            <a:r>
              <a:rPr lang="en-GB" dirty="0" err="1"/>
              <a:t>lievempänä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“Blue dot sign” n. 20%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Vain appendix </a:t>
            </a:r>
            <a:r>
              <a:rPr lang="en-GB" dirty="0" err="1"/>
              <a:t>kipeä</a:t>
            </a:r>
            <a:r>
              <a:rPr lang="en-GB" dirty="0"/>
              <a:t> vs </a:t>
            </a:r>
            <a:r>
              <a:rPr lang="en-GB" dirty="0" err="1"/>
              <a:t>muu</a:t>
            </a:r>
            <a:r>
              <a:rPr lang="en-GB" dirty="0"/>
              <a:t> </a:t>
            </a:r>
            <a:r>
              <a:rPr lang="en-GB" dirty="0" err="1"/>
              <a:t>kives</a:t>
            </a:r>
            <a:endParaRPr lang="en-GB"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2800" y="1859671"/>
            <a:ext cx="2159650" cy="277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1419" y="2730478"/>
            <a:ext cx="2097016" cy="1908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Appendix testis torsio - Hoito</a:t>
            </a: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tarvitse</a:t>
            </a:r>
            <a:r>
              <a:rPr lang="en-GB" dirty="0"/>
              <a:t> </a:t>
            </a:r>
            <a:r>
              <a:rPr lang="en-GB" dirty="0" err="1"/>
              <a:t>leikkausta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 err="1"/>
              <a:t>Usein</a:t>
            </a:r>
            <a:r>
              <a:rPr lang="en-GB" dirty="0"/>
              <a:t> </a:t>
            </a:r>
            <a:r>
              <a:rPr lang="en-GB" dirty="0" err="1"/>
              <a:t>kuitenkin</a:t>
            </a:r>
            <a:r>
              <a:rPr lang="en-GB" dirty="0"/>
              <a:t> </a:t>
            </a:r>
            <a:r>
              <a:rPr lang="en-GB" dirty="0" err="1"/>
              <a:t>leikataan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dirty="0" err="1"/>
              <a:t>Hankala</a:t>
            </a:r>
            <a:r>
              <a:rPr lang="en-GB" dirty="0"/>
              <a:t> </a:t>
            </a:r>
            <a:r>
              <a:rPr lang="en-GB" dirty="0" err="1"/>
              <a:t>erottaa</a:t>
            </a:r>
            <a:r>
              <a:rPr lang="en-GB" dirty="0"/>
              <a:t> </a:t>
            </a:r>
            <a:r>
              <a:rPr lang="en-GB" dirty="0" err="1"/>
              <a:t>TT:stä</a:t>
            </a:r>
            <a:r>
              <a:rPr lang="en-GB" dirty="0"/>
              <a:t> 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dirty="0" err="1"/>
              <a:t>Nopeuttaa</a:t>
            </a:r>
            <a:r>
              <a:rPr lang="en-GB" dirty="0"/>
              <a:t> </a:t>
            </a:r>
            <a:r>
              <a:rPr lang="en-GB" dirty="0" err="1"/>
              <a:t>paranemista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helpottaa</a:t>
            </a:r>
            <a:r>
              <a:rPr lang="en-GB" dirty="0"/>
              <a:t> </a:t>
            </a:r>
            <a:r>
              <a:rPr lang="en-GB" dirty="0" err="1"/>
              <a:t>kipua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Epididymiitti</a:t>
            </a:r>
            <a:r>
              <a:rPr lang="en-GB" dirty="0"/>
              <a:t> / </a:t>
            </a:r>
            <a:r>
              <a:rPr lang="en-GB" dirty="0" err="1"/>
              <a:t>epididymo-orkiitti</a:t>
            </a:r>
            <a:endParaRPr dirty="0"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fi-FI"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i-FI" sz="1400" dirty="0"/>
              <a:t>Oireiden alku hitaampi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dirty="0" err="1"/>
              <a:t>Turvotus</a:t>
            </a:r>
            <a:r>
              <a:rPr lang="en-GB" sz="1400" dirty="0"/>
              <a:t>, </a:t>
            </a:r>
            <a:r>
              <a:rPr lang="en-GB" sz="1400" dirty="0" err="1"/>
              <a:t>punoitus</a:t>
            </a:r>
            <a:r>
              <a:rPr lang="en-GB" sz="1400" dirty="0"/>
              <a:t>, </a:t>
            </a:r>
            <a:r>
              <a:rPr lang="en-GB" sz="1400" dirty="0" err="1"/>
              <a:t>kuumotus</a:t>
            </a:r>
            <a:r>
              <a:rPr lang="en-GB" sz="1400" dirty="0"/>
              <a:t> </a:t>
            </a:r>
            <a:r>
              <a:rPr lang="en-GB" sz="1400" dirty="0" err="1"/>
              <a:t>ja</a:t>
            </a:r>
            <a:r>
              <a:rPr lang="en-GB" sz="1400" dirty="0"/>
              <a:t> </a:t>
            </a:r>
            <a:r>
              <a:rPr lang="en-GB" sz="1400" dirty="0" err="1"/>
              <a:t>arkuus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dirty="0" err="1"/>
              <a:t>Kuume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dirty="0" err="1"/>
              <a:t>Pahoinvointi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dirty="0" err="1"/>
              <a:t>Usein</a:t>
            </a:r>
            <a:r>
              <a:rPr lang="en-GB" sz="1400" dirty="0"/>
              <a:t> </a:t>
            </a:r>
            <a:r>
              <a:rPr lang="en-GB" sz="1400" dirty="0" err="1"/>
              <a:t>virtsaamisoireita</a:t>
            </a:r>
            <a:endParaRPr lang="en-GB" sz="1400" dirty="0"/>
          </a:p>
          <a:p>
            <a:pPr indent="-317500">
              <a:buSzPts val="1400"/>
            </a:pPr>
            <a:r>
              <a:rPr lang="en-GB" sz="1400" dirty="0"/>
              <a:t>PLV, CRP, </a:t>
            </a:r>
            <a:r>
              <a:rPr lang="en-GB" sz="1400" dirty="0" err="1"/>
              <a:t>Klamydia</a:t>
            </a:r>
            <a:r>
              <a:rPr lang="en-GB" sz="1400" dirty="0"/>
              <a:t> </a:t>
            </a:r>
            <a:r>
              <a:rPr lang="en-GB" sz="1400" dirty="0" err="1"/>
              <a:t>ja</a:t>
            </a:r>
            <a:r>
              <a:rPr lang="en-GB" sz="1400" dirty="0"/>
              <a:t> </a:t>
            </a:r>
            <a:r>
              <a:rPr lang="en-GB" sz="1400" dirty="0" err="1"/>
              <a:t>gonokokki</a:t>
            </a:r>
            <a:endParaRPr lang="en-GB" sz="1400" dirty="0"/>
          </a:p>
          <a:p>
            <a:pPr lvl="1">
              <a:spcBef>
                <a:spcPts val="0"/>
              </a:spcBef>
            </a:pPr>
            <a:r>
              <a:rPr lang="en-GB" sz="1250" dirty="0" err="1"/>
              <a:t>Parotiitti-va</a:t>
            </a:r>
            <a:r>
              <a:rPr lang="en-GB" sz="1250" dirty="0"/>
              <a:t> </a:t>
            </a:r>
            <a:r>
              <a:rPr lang="en-GB" sz="1250" dirty="0" err="1"/>
              <a:t>jos</a:t>
            </a:r>
            <a:r>
              <a:rPr lang="en-GB" sz="1250" dirty="0"/>
              <a:t> </a:t>
            </a:r>
            <a:r>
              <a:rPr lang="en-GB" sz="1250" dirty="0" err="1"/>
              <a:t>pelkkä</a:t>
            </a:r>
            <a:r>
              <a:rPr lang="en-GB" sz="1250" dirty="0"/>
              <a:t> </a:t>
            </a:r>
            <a:r>
              <a:rPr lang="en-GB" sz="1250" dirty="0" err="1"/>
              <a:t>orkiitti</a:t>
            </a:r>
            <a:r>
              <a:rPr lang="en-GB" sz="1250" dirty="0"/>
              <a:t> </a:t>
            </a:r>
            <a:r>
              <a:rPr lang="en-GB" sz="1250" dirty="0" err="1"/>
              <a:t>ja</a:t>
            </a:r>
            <a:r>
              <a:rPr lang="en-GB" sz="1250" dirty="0"/>
              <a:t> </a:t>
            </a:r>
            <a:r>
              <a:rPr lang="en-GB" sz="1250" dirty="0" err="1"/>
              <a:t>rokottamaton</a:t>
            </a:r>
            <a:endParaRPr lang="en-GB" sz="1250" dirty="0"/>
          </a:p>
          <a:p>
            <a:pPr indent="-317500">
              <a:buSzPts val="1400"/>
            </a:pPr>
            <a:r>
              <a:rPr lang="en-GB" sz="1400" dirty="0" err="1"/>
              <a:t>Ultraääni</a:t>
            </a:r>
            <a:endParaRPr lang="en-GB" sz="1400" dirty="0"/>
          </a:p>
          <a:p>
            <a:pPr indent="-317500">
              <a:buSzPts val="1400"/>
            </a:pPr>
            <a:r>
              <a:rPr lang="en-GB" sz="1400" dirty="0" err="1"/>
              <a:t>Virtsan</a:t>
            </a:r>
            <a:r>
              <a:rPr lang="en-GB" sz="1400" dirty="0"/>
              <a:t> </a:t>
            </a:r>
            <a:r>
              <a:rPr lang="en-GB" sz="1400" dirty="0" err="1"/>
              <a:t>residuaalit</a:t>
            </a:r>
            <a:endParaRPr lang="en-GB" sz="1400" dirty="0"/>
          </a:p>
          <a:p>
            <a:pPr indent="-317500">
              <a:buSzPts val="1400"/>
            </a:pPr>
            <a:r>
              <a:rPr lang="en-GB" sz="1400" dirty="0" err="1"/>
              <a:t>Veriviljelyt</a:t>
            </a:r>
            <a:r>
              <a:rPr lang="en-GB" sz="1400" dirty="0"/>
              <a:t> </a:t>
            </a:r>
            <a:r>
              <a:rPr lang="en-GB" sz="1400" dirty="0" err="1"/>
              <a:t>tarpeen</a:t>
            </a:r>
            <a:r>
              <a:rPr lang="en-GB" sz="1400" dirty="0"/>
              <a:t> </a:t>
            </a:r>
            <a:r>
              <a:rPr lang="en-GB" sz="1400" dirty="0" err="1"/>
              <a:t>mukaan</a:t>
            </a:r>
            <a:endParaRPr lang="en-GB"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fi-FI" sz="2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GB" sz="1250"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lang="fi-FI" sz="1400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537" y="1752367"/>
            <a:ext cx="3385651" cy="24183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21AEDF-5AB8-B2CF-9EF1-2851389A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Epididymiitti</a:t>
            </a:r>
            <a:r>
              <a:rPr lang="fi-FI" dirty="0"/>
              <a:t>/</a:t>
            </a:r>
            <a:r>
              <a:rPr lang="fi-FI" dirty="0" err="1"/>
              <a:t>epididymo-orkiitti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B956C9-62DD-FB3E-CD60-79045B16D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  <a:p>
            <a:r>
              <a:rPr lang="fi-FI" dirty="0"/>
              <a:t>Altistavia tekijöitä</a:t>
            </a:r>
          </a:p>
          <a:p>
            <a:pPr lvl="1">
              <a:spcBef>
                <a:spcPts val="0"/>
              </a:spcBef>
            </a:pPr>
            <a:r>
              <a:rPr lang="fi-FI" dirty="0"/>
              <a:t>Diabetes ja diabeteslääkkeet (SGLT2)</a:t>
            </a:r>
            <a:endParaRPr lang="fi-FI" strike="sngStrike" dirty="0"/>
          </a:p>
          <a:p>
            <a:pPr lvl="1">
              <a:spcBef>
                <a:spcPts val="0"/>
              </a:spcBef>
            </a:pPr>
            <a:r>
              <a:rPr lang="fi-FI" dirty="0"/>
              <a:t>rakon tyhjenemishäiriöt</a:t>
            </a:r>
            <a:endParaRPr lang="fi-FI" strike="sngStrike" dirty="0"/>
          </a:p>
          <a:p>
            <a:pPr lvl="1">
              <a:spcBef>
                <a:spcPts val="0"/>
              </a:spcBef>
            </a:pPr>
            <a:r>
              <a:rPr lang="fi-FI" dirty="0"/>
              <a:t>Virtsateihin kohdistuneet toimenpiteet</a:t>
            </a:r>
            <a:endParaRPr lang="fi-FI" strike="sngStrike" dirty="0"/>
          </a:p>
          <a:p>
            <a:pPr marL="596900" lvl="1" indent="0">
              <a:spcBef>
                <a:spcPts val="0"/>
              </a:spcBef>
              <a:buNone/>
            </a:pPr>
            <a:endParaRPr lang="fi-FI" sz="1050" dirty="0"/>
          </a:p>
          <a:p>
            <a:r>
              <a:rPr lang="fi-FI" sz="1200" dirty="0"/>
              <a:t>Kipulääke, lepo</a:t>
            </a:r>
          </a:p>
          <a:p>
            <a:endParaRPr lang="fi-FI" sz="1200" dirty="0"/>
          </a:p>
          <a:p>
            <a:r>
              <a:rPr lang="fi-FI" sz="1200" dirty="0"/>
              <a:t>empiirisenä </a:t>
            </a:r>
            <a:r>
              <a:rPr lang="fi-FI" sz="1200" dirty="0" err="1"/>
              <a:t>Fluorokinoloni</a:t>
            </a:r>
            <a:r>
              <a:rPr lang="fi-FI" sz="1200" dirty="0"/>
              <a:t> aikuisilla ja kotikuntoisilla, ab tarkennus herkkyysmäärityksen mukaan. klamydiassa </a:t>
            </a:r>
            <a:r>
              <a:rPr lang="fi-FI" sz="1200" dirty="0" err="1"/>
              <a:t>doksisykliini</a:t>
            </a:r>
            <a:r>
              <a:rPr lang="fi-FI" sz="1200" dirty="0"/>
              <a:t>. hoitoaika 2vko. </a:t>
            </a:r>
          </a:p>
          <a:p>
            <a:pPr marL="114300" indent="0">
              <a:buNone/>
            </a:pPr>
            <a:endParaRPr lang="fi-FI" sz="1200" dirty="0"/>
          </a:p>
          <a:p>
            <a:pPr lvl="1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i-FI" dirty="0"/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25055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FB87A0-D86B-2C19-8358-04D995C3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Epididymiitti</a:t>
            </a:r>
            <a:r>
              <a:rPr lang="fi-FI" dirty="0"/>
              <a:t>/</a:t>
            </a:r>
            <a:r>
              <a:rPr lang="fi-FI" dirty="0" err="1"/>
              <a:t>epididymo-orkiitti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9ED665F-BCB9-03BD-6E32-840364F9A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Jos rajumpi infektio / paise, </a:t>
            </a:r>
            <a:r>
              <a:rPr lang="fi-FI" dirty="0" err="1"/>
              <a:t>kefuroksiimi</a:t>
            </a:r>
            <a:r>
              <a:rPr lang="fi-FI" dirty="0"/>
              <a:t> i.v. ja harkitaan avausta. Pienet paiseet paranee usein konservatiivisesti jos potilaan kunto muuten hyvä eikä septinen.</a:t>
            </a:r>
          </a:p>
          <a:p>
            <a:endParaRPr lang="fi-FI" dirty="0"/>
          </a:p>
          <a:p>
            <a:r>
              <a:rPr lang="fi-FI" dirty="0"/>
              <a:t>Lasten ja nuorten, jotka eivät vielä seksuaalisesti aktiivisia, </a:t>
            </a:r>
            <a:r>
              <a:rPr lang="fi-FI" dirty="0" err="1"/>
              <a:t>epididymiitti</a:t>
            </a:r>
            <a:r>
              <a:rPr lang="fi-FI" dirty="0"/>
              <a:t> on miltei aina aseptinen. Taustalla usein virusinfektio. </a:t>
            </a:r>
          </a:p>
          <a:p>
            <a:pPr lvl="1">
              <a:spcBef>
                <a:spcPts val="0"/>
              </a:spcBef>
            </a:pPr>
            <a:r>
              <a:rPr lang="fi-FI" dirty="0" err="1"/>
              <a:t>Plv</a:t>
            </a:r>
            <a:r>
              <a:rPr lang="fi-FI" dirty="0"/>
              <a:t> on puhdas, </a:t>
            </a:r>
            <a:r>
              <a:rPr lang="fi-FI" dirty="0" err="1"/>
              <a:t>crp</a:t>
            </a:r>
            <a:r>
              <a:rPr lang="fi-FI" dirty="0"/>
              <a:t> ja </a:t>
            </a:r>
            <a:r>
              <a:rPr lang="fi-FI" dirty="0" err="1"/>
              <a:t>leuk</a:t>
            </a:r>
            <a:r>
              <a:rPr lang="fi-FI" dirty="0"/>
              <a:t> korkeintaan hivenen koholla, kuumeettomia </a:t>
            </a:r>
          </a:p>
          <a:p>
            <a:pPr lvl="1">
              <a:spcBef>
                <a:spcPts val="0"/>
              </a:spcBef>
            </a:pPr>
            <a:r>
              <a:rPr lang="fi-FI" dirty="0"/>
              <a:t>Ei vaadi antibioottia. Tulehduskipulääke.</a:t>
            </a:r>
          </a:p>
          <a:p>
            <a:pPr lvl="1">
              <a:spcBef>
                <a:spcPts val="0"/>
              </a:spcBef>
            </a:pPr>
            <a:r>
              <a:rPr lang="fi-FI" dirty="0"/>
              <a:t>Pääsääntöisesti ei vaadi kontrollia. </a:t>
            </a:r>
          </a:p>
          <a:p>
            <a:pPr lvl="1">
              <a:spcBef>
                <a:spcPts val="0"/>
              </a:spcBef>
            </a:pPr>
            <a:r>
              <a:rPr lang="fi-FI" dirty="0"/>
              <a:t>Jos toistuu, niin pitää poissulkea </a:t>
            </a:r>
            <a:r>
              <a:rPr lang="fi-FI" dirty="0" err="1"/>
              <a:t>ektooppinen</a:t>
            </a:r>
            <a:r>
              <a:rPr lang="fi-FI" dirty="0"/>
              <a:t> </a:t>
            </a:r>
            <a:r>
              <a:rPr lang="fi-FI" dirty="0" err="1"/>
              <a:t>ureter</a:t>
            </a:r>
            <a:r>
              <a:rPr lang="fi-FI" dirty="0"/>
              <a:t> </a:t>
            </a:r>
            <a:r>
              <a:rPr lang="fi-FI" dirty="0" err="1"/>
              <a:t>yms</a:t>
            </a:r>
            <a:r>
              <a:rPr lang="fi-FI" dirty="0"/>
              <a:t> anomaliat.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89064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B71EB0-9BE4-6DD8-CED0-4590FF798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Kivestrauma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950C803-2C09-676E-44C8-4E3830A04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Ultraääni</a:t>
            </a:r>
          </a:p>
          <a:p>
            <a:endParaRPr lang="fi-FI" dirty="0"/>
          </a:p>
          <a:p>
            <a:r>
              <a:rPr lang="fi-FI" dirty="0"/>
              <a:t>Jos </a:t>
            </a:r>
            <a:r>
              <a:rPr lang="fi-FI" dirty="0" err="1"/>
              <a:t>tunica</a:t>
            </a:r>
            <a:r>
              <a:rPr lang="fi-FI" dirty="0"/>
              <a:t> </a:t>
            </a:r>
            <a:r>
              <a:rPr lang="fi-FI" dirty="0" err="1"/>
              <a:t>albuginea</a:t>
            </a:r>
            <a:r>
              <a:rPr lang="fi-FI" dirty="0"/>
              <a:t> rikki, niin vaatii </a:t>
            </a:r>
            <a:r>
              <a:rPr lang="fi-FI" dirty="0" err="1"/>
              <a:t>exploraation</a:t>
            </a:r>
            <a:r>
              <a:rPr lang="fi-FI" dirty="0"/>
              <a:t> leikkaussalissa</a:t>
            </a:r>
          </a:p>
          <a:p>
            <a:endParaRPr lang="fi-FI" dirty="0"/>
          </a:p>
          <a:p>
            <a:r>
              <a:rPr lang="fi-FI" dirty="0"/>
              <a:t>Kivestä ympäröivät </a:t>
            </a:r>
            <a:r>
              <a:rPr lang="fi-FI" dirty="0" err="1"/>
              <a:t>hematoomat</a:t>
            </a:r>
            <a:r>
              <a:rPr lang="fi-FI" dirty="0"/>
              <a:t> sulavat usein itsestään ja jos iho ehjä ei vaadi ab</a:t>
            </a:r>
          </a:p>
          <a:p>
            <a:pPr lvl="1"/>
            <a:r>
              <a:rPr lang="fi-FI" dirty="0"/>
              <a:t>Post op </a:t>
            </a:r>
            <a:r>
              <a:rPr lang="fi-FI" dirty="0" err="1"/>
              <a:t>hematoomat</a:t>
            </a:r>
            <a:r>
              <a:rPr lang="fi-FI" dirty="0"/>
              <a:t> ja infektoituneet </a:t>
            </a:r>
            <a:r>
              <a:rPr lang="fi-FI" dirty="0" err="1"/>
              <a:t>hematoomat</a:t>
            </a:r>
            <a:r>
              <a:rPr lang="fi-FI" dirty="0"/>
              <a:t> leikataan tilanteen mukaan</a:t>
            </a:r>
          </a:p>
        </p:txBody>
      </p:sp>
    </p:spTree>
    <p:extLst>
      <p:ext uri="{BB962C8B-B14F-4D97-AF65-F5344CB8AC3E}">
        <p14:creationId xmlns:p14="http://schemas.microsoft.com/office/powerpoint/2010/main" val="759667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B6541F-2FE7-306C-37A1-2BAD98265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Fournier’n</a:t>
            </a:r>
            <a:r>
              <a:rPr lang="fi-FI" dirty="0"/>
              <a:t> </a:t>
            </a:r>
            <a:r>
              <a:rPr lang="fi-FI" dirty="0" err="1"/>
              <a:t>Gangreeni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B4914E-89CD-7CC5-0C4F-7B95594B8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fi-FI" dirty="0"/>
          </a:p>
          <a:p>
            <a:r>
              <a:rPr lang="fi-FI" dirty="0"/>
              <a:t>sukuelinten, välikannaksen, ja perianaaliseudun hengenvaarallinen, kuolioita aiheuttava ja usein nopeasti etenevä pehmytkudosinfektio</a:t>
            </a:r>
          </a:p>
          <a:p>
            <a:endParaRPr lang="fi-FI" dirty="0"/>
          </a:p>
          <a:p>
            <a:r>
              <a:rPr lang="fi-FI" dirty="0"/>
              <a:t>Vuosittainen Ilmaantuvuus n. 1.6/100000</a:t>
            </a:r>
          </a:p>
          <a:p>
            <a:endParaRPr lang="fi-FI" dirty="0"/>
          </a:p>
          <a:p>
            <a:r>
              <a:rPr lang="fi-FI" dirty="0"/>
              <a:t>Tyypillinen potilas 50–79-vuotias mies, jolla on jokin tai joitakin sille altistavista riskitekijöitä: diabetes, lihavuus, alkoholismi, tupakointi, HIV, syöpä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6462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F6F09-F810-71B6-1952-6DCE38F1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Fournier’n</a:t>
            </a:r>
            <a:r>
              <a:rPr lang="fi-FI" dirty="0"/>
              <a:t> </a:t>
            </a:r>
            <a:r>
              <a:rPr lang="fi-FI" dirty="0" err="1"/>
              <a:t>Gangreeni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3F8DF8-ABD8-E3A5-9EAC-E7E30A2B1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 err="1"/>
              <a:t>Fournier'n</a:t>
            </a:r>
            <a:r>
              <a:rPr lang="fi-FI" dirty="0"/>
              <a:t> </a:t>
            </a:r>
            <a:r>
              <a:rPr lang="fi-FI" dirty="0" err="1"/>
              <a:t>gangreeni</a:t>
            </a:r>
            <a:r>
              <a:rPr lang="fi-FI" dirty="0"/>
              <a:t> on lähtöisin iholta noin 24 %:</a:t>
            </a:r>
            <a:r>
              <a:rPr lang="fi-FI" dirty="0" err="1"/>
              <a:t>ssa</a:t>
            </a:r>
            <a:r>
              <a:rPr lang="fi-FI" dirty="0"/>
              <a:t>, </a:t>
            </a:r>
            <a:r>
              <a:rPr lang="fi-FI" dirty="0" err="1"/>
              <a:t>kolorektaalialueelta</a:t>
            </a:r>
            <a:r>
              <a:rPr lang="fi-FI" dirty="0"/>
              <a:t> 21 %:ssa ja virtsateistä 19 %:ssa tapauksista. Alkuperä jää epäselväksi 5–36 %:ssa</a:t>
            </a:r>
          </a:p>
          <a:p>
            <a:endParaRPr lang="fi-FI" dirty="0"/>
          </a:p>
          <a:p>
            <a:r>
              <a:rPr lang="fi-FI" dirty="0"/>
              <a:t>Valtaosassa tapauksista infektio on </a:t>
            </a:r>
            <a:r>
              <a:rPr lang="fi-FI" dirty="0" err="1"/>
              <a:t>polymikrobiaalinen</a:t>
            </a:r>
            <a:r>
              <a:rPr lang="fi-FI" dirty="0"/>
              <a:t>. Yleisimmät taudinaiheuttajat ovat Escherichia coli, enterokokit, </a:t>
            </a:r>
            <a:r>
              <a:rPr lang="fi-FI" dirty="0" err="1"/>
              <a:t>proteukset</a:t>
            </a:r>
            <a:r>
              <a:rPr lang="fi-FI" dirty="0"/>
              <a:t>, </a:t>
            </a:r>
            <a:r>
              <a:rPr lang="fi-FI" dirty="0" err="1"/>
              <a:t>Bacteroides</a:t>
            </a:r>
            <a:r>
              <a:rPr lang="fi-FI" dirty="0"/>
              <a:t>-suvun bakteerit, streptokokit, stafylokokit ja </a:t>
            </a:r>
            <a:r>
              <a:rPr lang="fi-FI" dirty="0" err="1"/>
              <a:t>pseudo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5489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8FC1C2-922A-EC35-3C70-4633E1D9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Fournier’n</a:t>
            </a:r>
            <a:r>
              <a:rPr lang="fi-FI" dirty="0"/>
              <a:t> </a:t>
            </a:r>
            <a:r>
              <a:rPr lang="fi-FI" dirty="0" err="1"/>
              <a:t>Gangreeni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BDD2E9-4FCC-CA5A-35EB-141F20BE2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  <a:p>
            <a:r>
              <a:rPr lang="fi-FI" dirty="0"/>
              <a:t>Tyypillisiä oireita kuume sekä genitaalialueen turvotus ja kipu. Lisäksi potilaalla voi esiintyä paikallista punoitusta, märkäeritystä, </a:t>
            </a:r>
            <a:r>
              <a:rPr lang="fi-FI" dirty="0" err="1"/>
              <a:t>krepitaatiota</a:t>
            </a:r>
            <a:r>
              <a:rPr lang="fi-FI" dirty="0"/>
              <a:t>, yleisvoinnin heikkenemistä ja septinen sokki. </a:t>
            </a:r>
          </a:p>
          <a:p>
            <a:endParaRPr lang="fi-FI" dirty="0"/>
          </a:p>
          <a:p>
            <a:r>
              <a:rPr lang="fi-FI" dirty="0" err="1"/>
              <a:t>Fournier'n</a:t>
            </a:r>
            <a:r>
              <a:rPr lang="fi-FI" dirty="0"/>
              <a:t> </a:t>
            </a:r>
            <a:r>
              <a:rPr lang="fi-FI" dirty="0" err="1"/>
              <a:t>gangreenille</a:t>
            </a:r>
            <a:r>
              <a:rPr lang="fi-FI" dirty="0"/>
              <a:t> tyypillinen löydös ovat ihonekroosit, joita ei tavata esimerkiksi </a:t>
            </a:r>
            <a:r>
              <a:rPr lang="fi-FI" dirty="0" err="1"/>
              <a:t>epididymo-orkiitissa</a:t>
            </a:r>
            <a:r>
              <a:rPr lang="fi-FI" dirty="0"/>
              <a:t>, selluliitissa tai ruusussa.</a:t>
            </a:r>
          </a:p>
          <a:p>
            <a:endParaRPr lang="fi-FI" dirty="0"/>
          </a:p>
          <a:p>
            <a:r>
              <a:rPr lang="fi-FI" dirty="0"/>
              <a:t>Tietokone-tomografia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i-FI" dirty="0" err="1"/>
              <a:t>subkutaani</a:t>
            </a:r>
            <a:r>
              <a:rPr lang="fi-FI" dirty="0"/>
              <a:t>- tai </a:t>
            </a:r>
            <a:r>
              <a:rPr lang="fi-FI" dirty="0" err="1"/>
              <a:t>faskiatason</a:t>
            </a:r>
            <a:r>
              <a:rPr lang="fi-FI" dirty="0"/>
              <a:t> ilma (90 %:lla potilaista), </a:t>
            </a:r>
            <a:r>
              <a:rPr lang="fi-FI" dirty="0" err="1"/>
              <a:t>faskian</a:t>
            </a:r>
            <a:r>
              <a:rPr lang="fi-FI" dirty="0"/>
              <a:t> paksuuntuminen, </a:t>
            </a:r>
            <a:r>
              <a:rPr lang="fi-FI" dirty="0" err="1"/>
              <a:t>nestekollektiot</a:t>
            </a:r>
            <a:r>
              <a:rPr lang="fi-FI" dirty="0"/>
              <a:t> ja märkäkertymät, </a:t>
            </a:r>
            <a:r>
              <a:rPr lang="fi-FI" dirty="0" err="1"/>
              <a:t>lymfadenopatia</a:t>
            </a:r>
            <a:r>
              <a:rPr lang="fi-FI" dirty="0"/>
              <a:t> ja </a:t>
            </a:r>
            <a:r>
              <a:rPr lang="fi-FI" dirty="0" err="1"/>
              <a:t>subkutaanitason</a:t>
            </a:r>
            <a:r>
              <a:rPr lang="fi-FI" dirty="0"/>
              <a:t> turvotus</a:t>
            </a:r>
          </a:p>
          <a:p>
            <a:pPr lvl="1">
              <a:spcBef>
                <a:spcPts val="0"/>
              </a:spcBef>
            </a:pPr>
            <a:r>
              <a:rPr lang="fi-FI" dirty="0"/>
              <a:t>paljastaa infektion laajuuden ja helpottaa leikkauksen suunnittelua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95706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0DDF1F-D1F1-AF92-3D16-ADEA34183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Fournier’n</a:t>
            </a:r>
            <a:r>
              <a:rPr lang="fi-FI" dirty="0"/>
              <a:t> </a:t>
            </a:r>
            <a:r>
              <a:rPr lang="fi-FI" dirty="0" err="1"/>
              <a:t>Gangreeni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859735E-87B8-7D6C-E5DB-7DEE4031F5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päivystyksellinen infektioalueen puhdistusleikkaus, niin että avaukset ulotetaan selkeästi terveen kudoksen puolelle</a:t>
            </a:r>
          </a:p>
          <a:p>
            <a:endParaRPr lang="fi-FI" dirty="0"/>
          </a:p>
          <a:p>
            <a:r>
              <a:rPr lang="fi-FI" dirty="0"/>
              <a:t>laajakirjoinen mikrobilääkehoito ja suonensisäinen nestehoito. </a:t>
            </a:r>
          </a:p>
          <a:p>
            <a:endParaRPr lang="fi-FI" dirty="0"/>
          </a:p>
          <a:p>
            <a:r>
              <a:rPr lang="fi-FI" dirty="0"/>
              <a:t>Mikrobilääkehoidon tulee kattaa sekä aerobiset että anaerobiset bakteerit sekä tehota </a:t>
            </a:r>
            <a:r>
              <a:rPr lang="fi-FI" dirty="0" err="1"/>
              <a:t>grampositiivisiin</a:t>
            </a:r>
            <a:r>
              <a:rPr lang="fi-FI" dirty="0"/>
              <a:t> ja -negatiivisiin taudinaiheuttajiin.</a:t>
            </a:r>
          </a:p>
          <a:p>
            <a:endParaRPr lang="fi-FI" dirty="0"/>
          </a:p>
          <a:p>
            <a:r>
              <a:rPr lang="fi-FI" dirty="0"/>
              <a:t>Plastiikkakirurgisia potilaita pääsääntöisesti</a:t>
            </a:r>
          </a:p>
        </p:txBody>
      </p:sp>
    </p:spTree>
    <p:extLst>
      <p:ext uri="{BB962C8B-B14F-4D97-AF65-F5344CB8AC3E}">
        <p14:creationId xmlns:p14="http://schemas.microsoft.com/office/powerpoint/2010/main" val="151858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CE7B5D-3038-23C4-FC57-1B85C0337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7381DD3-9AA9-A721-DE86-2CA5BB08C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546859" y="1892494"/>
            <a:ext cx="5579931" cy="2148616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E641FB-8084-0018-2CB2-9F6A3ABD4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67" y="1242568"/>
            <a:ext cx="3630334" cy="299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AB8AD8-C3F5-2459-6E8C-A15E16C89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096" y="780751"/>
            <a:ext cx="3770809" cy="391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410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Idiopaattinen</a:t>
            </a:r>
            <a:r>
              <a:rPr lang="fi-FI" dirty="0"/>
              <a:t> </a:t>
            </a:r>
            <a:r>
              <a:rPr lang="fi-FI" dirty="0" err="1"/>
              <a:t>skrotaalinen</a:t>
            </a:r>
            <a:r>
              <a:rPr lang="fi-FI" dirty="0"/>
              <a:t> ödeema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Yleisin 4-10 v pojilla, aiheuttajaa ei tunneta</a:t>
            </a:r>
          </a:p>
          <a:p>
            <a:r>
              <a:rPr lang="fi-FI" dirty="0"/>
              <a:t>Kipu, </a:t>
            </a:r>
            <a:r>
              <a:rPr lang="fi-FI" dirty="0" err="1"/>
              <a:t>ödema</a:t>
            </a:r>
            <a:r>
              <a:rPr lang="fi-FI" dirty="0"/>
              <a:t>, toispuolinen punoitus</a:t>
            </a:r>
          </a:p>
          <a:p>
            <a:r>
              <a:rPr lang="fi-FI" dirty="0"/>
              <a:t>Sulaa pois yleensä 24-48 h ilman seurauksia</a:t>
            </a:r>
          </a:p>
          <a:p>
            <a:r>
              <a:rPr lang="fi-FI" dirty="0" err="1"/>
              <a:t>UÄ:ssä</a:t>
            </a:r>
            <a:r>
              <a:rPr lang="fi-FI" dirty="0"/>
              <a:t> nähdään paksuuntunut </a:t>
            </a:r>
            <a:r>
              <a:rPr lang="fi-FI" dirty="0" err="1"/>
              <a:t>scrotum</a:t>
            </a:r>
            <a:r>
              <a:rPr lang="fi-FI" dirty="0"/>
              <a:t>, normaali </a:t>
            </a:r>
            <a:r>
              <a:rPr lang="fi-FI" dirty="0" err="1"/>
              <a:t>testis</a:t>
            </a:r>
            <a:r>
              <a:rPr lang="fi-FI" dirty="0"/>
              <a:t> ja </a:t>
            </a:r>
            <a:r>
              <a:rPr lang="fi-FI" dirty="0" err="1"/>
              <a:t>epididymis</a:t>
            </a:r>
            <a:endParaRPr lang="fi-FI" dirty="0"/>
          </a:p>
          <a:p>
            <a:r>
              <a:rPr lang="fi-FI" dirty="0"/>
              <a:t>Jos tulehdus </a:t>
            </a:r>
            <a:r>
              <a:rPr lang="fi-FI" dirty="0" err="1"/>
              <a:t>labrat</a:t>
            </a:r>
            <a:r>
              <a:rPr lang="fi-FI" dirty="0"/>
              <a:t> ok ja potilaalle ei kuumetta voidaan </a:t>
            </a:r>
            <a:r>
              <a:rPr lang="fi-FI" dirty="0" err="1"/>
              <a:t>dg</a:t>
            </a:r>
            <a:r>
              <a:rPr lang="fi-FI" dirty="0"/>
              <a:t> tehdä</a:t>
            </a:r>
          </a:p>
          <a:p>
            <a:pPr lvl="1"/>
            <a:r>
              <a:rPr lang="fi-FI" dirty="0"/>
              <a:t>Helpottaa vanhempien psyykettä kun saavat diagnoosin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423" y="2724493"/>
            <a:ext cx="3008803" cy="225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11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autalankapori.fi: Uroteko - Fingerpori rautalangasta 31.7.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258" y="1407782"/>
            <a:ext cx="6301894" cy="194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3698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isara">
  <a:themeElements>
    <a:clrScheme name="Pisar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Pisar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TM02900743[[fn=Orgaaninen]]</Template>
  <TotalTime>1626</TotalTime>
  <Words>949</Words>
  <Application>Microsoft Office PowerPoint</Application>
  <PresentationFormat>Näytössä katseltava esitys (16:9)</PresentationFormat>
  <Paragraphs>159</Paragraphs>
  <Slides>22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Tw Cen MT</vt:lpstr>
      <vt:lpstr>Wingdings</vt:lpstr>
      <vt:lpstr>Wingdings 2</vt:lpstr>
      <vt:lpstr>HDOfficeLightV0</vt:lpstr>
      <vt:lpstr>Pisara</vt:lpstr>
      <vt:lpstr>Akuutti Kives</vt:lpstr>
      <vt:lpstr>Kiveksen anatomia</vt:lpstr>
      <vt:lpstr>Etiologia</vt:lpstr>
      <vt:lpstr>Anamneesi &amp; Status</vt:lpstr>
      <vt:lpstr>Testistorsio etiologia</vt:lpstr>
      <vt:lpstr>Testistorsio </vt:lpstr>
      <vt:lpstr>Testistorsio ja UÄ  </vt:lpstr>
      <vt:lpstr>Lämpökamerakuvaa: Testistorsio oikealla, lämpötila – 1.1 C astetta</vt:lpstr>
      <vt:lpstr>TT:n - Hoito </vt:lpstr>
      <vt:lpstr>Appendix testis torsio </vt:lpstr>
      <vt:lpstr>Appendix testis torsio - Hoito</vt:lpstr>
      <vt:lpstr>Epididymiitti / epididymo-orkiitti</vt:lpstr>
      <vt:lpstr>Epididymiitti/epididymo-orkiitti</vt:lpstr>
      <vt:lpstr>Epididymiitti/epididymo-orkiitti</vt:lpstr>
      <vt:lpstr>Kivestrauma</vt:lpstr>
      <vt:lpstr>Fournier’n Gangreeni</vt:lpstr>
      <vt:lpstr>Fournier’n Gangreeni</vt:lpstr>
      <vt:lpstr>Fournier’n Gangreeni</vt:lpstr>
      <vt:lpstr>Fournier’n Gangreeni</vt:lpstr>
      <vt:lpstr>PowerPoint-esitys</vt:lpstr>
      <vt:lpstr>Idiopaattinen skrotaalinen ödeema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Lapsen akuutti scrotum</dc:title>
  <dc:creator>Saari Ville Perttu</dc:creator>
  <cp:lastModifiedBy>Saari Ville Perttu</cp:lastModifiedBy>
  <cp:revision>27</cp:revision>
  <dcterms:modified xsi:type="dcterms:W3CDTF">2025-11-11T13:16:55Z</dcterms:modified>
</cp:coreProperties>
</file>