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80" r:id="rId3"/>
    <p:sldId id="262" r:id="rId4"/>
    <p:sldId id="257" r:id="rId5"/>
    <p:sldId id="261" r:id="rId6"/>
    <p:sldId id="263" r:id="rId7"/>
    <p:sldId id="264" r:id="rId8"/>
    <p:sldId id="265" r:id="rId9"/>
    <p:sldId id="266" r:id="rId10"/>
    <p:sldId id="273" r:id="rId11"/>
    <p:sldId id="267" r:id="rId12"/>
    <p:sldId id="268" r:id="rId13"/>
    <p:sldId id="269" r:id="rId14"/>
    <p:sldId id="271" r:id="rId15"/>
    <p:sldId id="270" r:id="rId16"/>
    <p:sldId id="272" r:id="rId17"/>
    <p:sldId id="276" r:id="rId18"/>
    <p:sldId id="277" r:id="rId19"/>
    <p:sldId id="258" r:id="rId20"/>
    <p:sldId id="259" r:id="rId21"/>
    <p:sldId id="260" r:id="rId22"/>
    <p:sldId id="279" r:id="rId23"/>
    <p:sldId id="274" r:id="rId24"/>
    <p:sldId id="278" r:id="rId25"/>
    <p:sldId id="281" r:id="rId26"/>
    <p:sldId id="275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8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7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4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8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5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1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3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2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0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nurses.uroweb.or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134-021-06506-y" TargetMode="External"/><Relationship Id="rId2" Type="http://schemas.openxmlformats.org/officeDocument/2006/relationships/hyperlink" Target="https://doi.org/10.1016/j.ajem.2021.09.03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4875/GMM.24000846" TargetMode="External"/><Relationship Id="rId2" Type="http://schemas.openxmlformats.org/officeDocument/2006/relationships/hyperlink" Target="https://doi.org/10.1089/jpm.2019.02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4103/IJPC.IJPC_102_18" TargetMode="External"/><Relationship Id="rId5" Type="http://schemas.openxmlformats.org/officeDocument/2006/relationships/hyperlink" Target="https://doi.org/10.1080/09699260.2023.2249467" TargetMode="External"/><Relationship Id="rId4" Type="http://schemas.openxmlformats.org/officeDocument/2006/relationships/hyperlink" Target="https://doi.org/10.1007/s00520-020-05662-z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312E94B-7CC6-44EC-7DCD-95D08A2D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r>
              <a:rPr lang="fi-FI"/>
              <a:t>PYELOSTOMIA-KATETRIN HOITO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A2EE849-31E7-A607-868D-1BCFD7FD8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916" y="4785543"/>
            <a:ext cx="6626942" cy="1005657"/>
          </a:xfrm>
        </p:spPr>
        <p:txBody>
          <a:bodyPr>
            <a:normAutofit fontScale="92500"/>
          </a:bodyPr>
          <a:lstStyle/>
          <a:p>
            <a:r>
              <a:rPr lang="fi-FI" dirty="0"/>
              <a:t>Urhojen Syyspäivät 14.11.2025 Helsinki</a:t>
            </a:r>
          </a:p>
          <a:p>
            <a:r>
              <a:rPr lang="fi-FI" dirty="0"/>
              <a:t>Sairaanhoitaja ja uroterapeutti Tanja Marin HUS Vatsakeskus</a:t>
            </a:r>
            <a:endParaRPr lang="fi-FI"/>
          </a:p>
        </p:txBody>
      </p:sp>
      <p:pic>
        <p:nvPicPr>
          <p:cNvPr id="4" name="Picture 3" descr="Abstrakti sininen vesivärikuvio valkoisella taustalla">
            <a:extLst>
              <a:ext uri="{FF2B5EF4-FFF2-40B4-BE49-F238E27FC236}">
                <a16:creationId xmlns:a16="http://schemas.microsoft.com/office/drawing/2014/main" id="{A473F02B-110F-BB45-B030-E4427C86A9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49" r="29883" b="-1"/>
          <a:stretch>
            <a:fillRect/>
          </a:stretch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6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4F1C5-C86F-C3BB-6F73-E115497B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Pyelostomiakatetrin</a:t>
            </a:r>
            <a:r>
              <a:rPr lang="fi-FI" dirty="0"/>
              <a:t> hoito</a:t>
            </a:r>
            <a:br>
              <a:rPr lang="fi-FI" dirty="0"/>
            </a:br>
            <a:r>
              <a:rPr lang="fi-FI" dirty="0"/>
              <a:t>- puhdistus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7DECA4-980D-2C9A-1C9A-FE81494A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37030"/>
            <a:ext cx="10691265" cy="39248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Tyven seuranta ja puhdistus</a:t>
            </a:r>
          </a:p>
          <a:p>
            <a:pPr lvl="1"/>
            <a:r>
              <a:rPr lang="fi-FI" dirty="0"/>
              <a:t>Tyven puhdistus </a:t>
            </a:r>
            <a:r>
              <a:rPr lang="fi-FI" dirty="0" err="1"/>
              <a:t>klorheksidiinillä</a:t>
            </a:r>
            <a:r>
              <a:rPr lang="fi-FI" dirty="0"/>
              <a:t> </a:t>
            </a:r>
            <a:r>
              <a:rPr lang="fi-FI" sz="1200" dirty="0"/>
              <a:t>(EAUN)</a:t>
            </a:r>
            <a:r>
              <a:rPr lang="fi-FI" dirty="0"/>
              <a:t>, vedellä tai steriilillä nesteellä </a:t>
            </a:r>
            <a:r>
              <a:rPr lang="fi-FI" sz="1200" dirty="0"/>
              <a:t>(HUS) </a:t>
            </a:r>
            <a:r>
              <a:rPr lang="fi-FI" dirty="0"/>
              <a:t>sidoksen vaihdon yhteydessä 1x viikossa, huuhtelu samalla </a:t>
            </a:r>
            <a:endParaRPr lang="fi-FI" sz="1200" dirty="0"/>
          </a:p>
          <a:p>
            <a:pPr lvl="1"/>
            <a:r>
              <a:rPr lang="fi-FI" dirty="0" err="1"/>
              <a:t>Pyelostomiakatetrin</a:t>
            </a:r>
            <a:r>
              <a:rPr lang="fi-FI" dirty="0"/>
              <a:t> pinnan puhdistus puhdistuslapulla, katetrin tarkistus</a:t>
            </a:r>
          </a:p>
          <a:p>
            <a:pPr lvl="1"/>
            <a:r>
              <a:rPr lang="fi-FI" dirty="0"/>
              <a:t>Tiheämpi puhdistus ja sidoksen vaihto, jos aukko erittävä. </a:t>
            </a:r>
          </a:p>
          <a:p>
            <a:pPr lvl="1"/>
            <a:r>
              <a:rPr lang="fi-FI" dirty="0"/>
              <a:t>Ihon kunnon seuranta.</a:t>
            </a:r>
          </a:p>
          <a:p>
            <a:pPr lvl="1"/>
            <a:r>
              <a:rPr lang="fi-FI" dirty="0"/>
              <a:t>Dokumentointi</a:t>
            </a:r>
          </a:p>
          <a:p>
            <a:pPr lvl="1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AD53B0-AFAC-FA78-5416-939FE75665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5" t="28398" r="7848" b="31423"/>
          <a:stretch>
            <a:fillRect/>
          </a:stretch>
        </p:blipFill>
        <p:spPr>
          <a:xfrm>
            <a:off x="4056683" y="3920456"/>
            <a:ext cx="7624803" cy="242954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AFE8537-A5D0-530E-5B63-E67F865AD241}"/>
              </a:ext>
            </a:extLst>
          </p:cNvPr>
          <p:cNvSpPr txBox="1"/>
          <p:nvPr/>
        </p:nvSpPr>
        <p:spPr>
          <a:xfrm>
            <a:off x="9274874" y="6371366"/>
            <a:ext cx="2645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dirty="0"/>
              <a:t>Kuva: Jasmin </a:t>
            </a:r>
            <a:r>
              <a:rPr lang="fi-FI" sz="800" dirty="0" err="1"/>
              <a:t>Lönnroth</a:t>
            </a:r>
            <a:r>
              <a:rPr lang="fi-FI" sz="800" dirty="0"/>
              <a:t>, Tiina Häkkinen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0F6866C-D263-8518-C8D1-D4F3ADFB05BB}"/>
              </a:ext>
            </a:extLst>
          </p:cNvPr>
          <p:cNvSpPr txBox="1"/>
          <p:nvPr/>
        </p:nvSpPr>
        <p:spPr>
          <a:xfrm>
            <a:off x="5687086" y="184177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dirty="0" err="1">
                <a:solidFill>
                  <a:srgbClr val="FF0000"/>
                </a:solidFill>
              </a:rPr>
              <a:t>Aseptiikka</a:t>
            </a:r>
            <a:r>
              <a:rPr lang="fi-FI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0F805E4-88B4-8900-A1EF-F6E6C2F86D40}"/>
              </a:ext>
            </a:extLst>
          </p:cNvPr>
          <p:cNvSpPr txBox="1"/>
          <p:nvPr/>
        </p:nvSpPr>
        <p:spPr>
          <a:xfrm>
            <a:off x="7213310" y="987198"/>
            <a:ext cx="4573509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i-FI" sz="1600" dirty="0"/>
              <a:t>Välineet:</a:t>
            </a:r>
          </a:p>
          <a:p>
            <a:pPr algn="l"/>
            <a:r>
              <a:rPr lang="fi-FI" sz="1600" dirty="0" err="1"/>
              <a:t>Tehdaspuhtaat</a:t>
            </a:r>
            <a:r>
              <a:rPr lang="fi-FI" sz="1600" dirty="0"/>
              <a:t> käsineet</a:t>
            </a:r>
          </a:p>
          <a:p>
            <a:pPr algn="l"/>
            <a:r>
              <a:rPr lang="fi-FI" sz="1600" dirty="0"/>
              <a:t>Ihon puhdistusaine</a:t>
            </a:r>
          </a:p>
          <a:p>
            <a:pPr algn="l"/>
            <a:r>
              <a:rPr lang="fi-FI" sz="1600" dirty="0" err="1"/>
              <a:t>Katetrin</a:t>
            </a:r>
            <a:r>
              <a:rPr lang="fi-FI" sz="1600" dirty="0"/>
              <a:t> pinnan puhdistukseen </a:t>
            </a:r>
            <a:r>
              <a:rPr lang="fi-FI" sz="1600" dirty="0" err="1"/>
              <a:t>desinfektiolappu</a:t>
            </a:r>
            <a:endParaRPr lang="fi-FI" sz="1600" dirty="0"/>
          </a:p>
          <a:p>
            <a:pPr algn="l"/>
            <a:r>
              <a:rPr lang="fi-FI" sz="1600" dirty="0"/>
              <a:t>Uudet sidokset, yhdistäjä ja pussi</a:t>
            </a:r>
          </a:p>
        </p:txBody>
      </p:sp>
    </p:spTree>
    <p:extLst>
      <p:ext uri="{BB962C8B-B14F-4D97-AF65-F5344CB8AC3E}">
        <p14:creationId xmlns:p14="http://schemas.microsoft.com/office/powerpoint/2010/main" val="42184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905A8E-286E-02D7-B3F6-5D60A423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Pyelostomiakatetrin hoito</a:t>
            </a:r>
            <a:br>
              <a:rPr lang="fi-FI" dirty="0"/>
            </a:br>
            <a:r>
              <a:rPr lang="fi-FI" dirty="0"/>
              <a:t>- pussit ja yhdistäjät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AD3DF0-3924-500A-6DA5-B821DB4D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b="1" dirty="0"/>
              <a:t>Yhdistäjä</a:t>
            </a:r>
          </a:p>
          <a:p>
            <a:pPr lvl="1"/>
            <a:r>
              <a:rPr lang="fi-FI" dirty="0"/>
              <a:t>Vaihto 1 x viikossa </a:t>
            </a:r>
            <a:r>
              <a:rPr lang="fi-FI" sz="1200" dirty="0"/>
              <a:t>(HUS, EAUN)</a:t>
            </a:r>
          </a:p>
          <a:p>
            <a:pPr lvl="1"/>
            <a:r>
              <a:rPr lang="fi-FI" dirty="0"/>
              <a:t>Yhdistäjiä on eri pituisia</a:t>
            </a:r>
          </a:p>
          <a:p>
            <a:pPr lvl="1"/>
            <a:r>
              <a:rPr lang="fi-FI" dirty="0"/>
              <a:t>Joissain yhdistäjissä valmiina 3-tiehana huuhtelua varten</a:t>
            </a:r>
          </a:p>
          <a:p>
            <a:pPr lvl="1"/>
            <a:r>
              <a:rPr lang="fi-FI" dirty="0"/>
              <a:t>Vaihdon yhteydessä liittimien desinfiointi</a:t>
            </a:r>
          </a:p>
          <a:p>
            <a:r>
              <a:rPr lang="fi-FI" b="1" dirty="0"/>
              <a:t>Virtsapussi</a:t>
            </a:r>
          </a:p>
          <a:p>
            <a:pPr lvl="1"/>
            <a:r>
              <a:rPr lang="fi-FI" dirty="0"/>
              <a:t>Vaihto 1 x viikossa </a:t>
            </a:r>
            <a:r>
              <a:rPr lang="fi-FI" sz="1200" dirty="0"/>
              <a:t>(HUS, EAUN)</a:t>
            </a:r>
          </a:p>
          <a:p>
            <a:pPr lvl="1"/>
            <a:r>
              <a:rPr lang="fi-FI" dirty="0"/>
              <a:t>Reisipussi/päiväpussi, kiinnitys</a:t>
            </a:r>
          </a:p>
          <a:p>
            <a:pPr lvl="1"/>
            <a:r>
              <a:rPr lang="fi-FI" dirty="0"/>
              <a:t>Yöksi yhdistettävä </a:t>
            </a:r>
            <a:r>
              <a:rPr lang="fi-FI" dirty="0" err="1"/>
              <a:t>yöpussi</a:t>
            </a:r>
            <a:endParaRPr lang="fi-FI" dirty="0"/>
          </a:p>
          <a:p>
            <a:pPr lvl="1"/>
            <a:r>
              <a:rPr lang="fi-FI" dirty="0"/>
              <a:t>Pussin tulee olla munuaisen tasoa alempana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6E6D021-6AD6-53AB-DDD7-487A1AEED3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75336" y="1823343"/>
            <a:ext cx="4278488" cy="321131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27CD6CF-9D52-94FB-70DB-B85D150114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966" y="896112"/>
            <a:ext cx="1627485" cy="216998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3E41658-7CC1-29CE-395D-7EAAFFE14325}"/>
              </a:ext>
            </a:extLst>
          </p:cNvPr>
          <p:cNvSpPr txBox="1"/>
          <p:nvPr/>
        </p:nvSpPr>
        <p:spPr>
          <a:xfrm>
            <a:off x="6273052" y="4832401"/>
            <a:ext cx="3211315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i-FI" sz="1600" dirty="0"/>
              <a:t>Välineet:</a:t>
            </a:r>
          </a:p>
          <a:p>
            <a:pPr algn="l"/>
            <a:r>
              <a:rPr lang="fi-FI" sz="1600" dirty="0" err="1"/>
              <a:t>Tehdaspuhtaat</a:t>
            </a:r>
            <a:r>
              <a:rPr lang="fi-FI" sz="1600" dirty="0"/>
              <a:t> käsineet</a:t>
            </a:r>
          </a:p>
          <a:p>
            <a:pPr algn="l"/>
            <a:r>
              <a:rPr lang="fi-FI" sz="1600" dirty="0" err="1"/>
              <a:t>Desinfektiolappu</a:t>
            </a:r>
            <a:endParaRPr lang="fi-FI" sz="1600" dirty="0"/>
          </a:p>
          <a:p>
            <a:pPr algn="l"/>
            <a:r>
              <a:rPr lang="fi-FI" sz="1600" dirty="0"/>
              <a:t>Yhdistäjä</a:t>
            </a:r>
          </a:p>
          <a:p>
            <a:pPr algn="l"/>
            <a:r>
              <a:rPr lang="fi-FI" sz="1600" dirty="0" err="1"/>
              <a:t>Tarv</a:t>
            </a:r>
            <a:r>
              <a:rPr lang="fi-FI" sz="1600" dirty="0"/>
              <a:t> </a:t>
            </a:r>
            <a:r>
              <a:rPr lang="fi-FI" sz="1600" dirty="0" err="1"/>
              <a:t>3-tiehana</a:t>
            </a:r>
            <a:endParaRPr lang="fi-FI" sz="1600" dirty="0"/>
          </a:p>
          <a:p>
            <a:pPr algn="l"/>
            <a:r>
              <a:rPr lang="fi-FI" sz="1600" dirty="0" err="1"/>
              <a:t>Virtsapussi</a:t>
            </a:r>
            <a:endParaRPr lang="fi-FI" sz="1600" dirty="0"/>
          </a:p>
          <a:p>
            <a:pPr algn="l"/>
            <a:r>
              <a:rPr lang="fi-FI" sz="1600" dirty="0" err="1"/>
              <a:t>Kiinnityssidos</a:t>
            </a:r>
            <a:r>
              <a:rPr lang="fi-FI" sz="1600" dirty="0"/>
              <a:t> juurelle ja iholle</a:t>
            </a:r>
          </a:p>
        </p:txBody>
      </p:sp>
    </p:spTree>
    <p:extLst>
      <p:ext uri="{BB962C8B-B14F-4D97-AF65-F5344CB8AC3E}">
        <p14:creationId xmlns:p14="http://schemas.microsoft.com/office/powerpoint/2010/main" val="379274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227015-5139-4289-D466-02108FDB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 </a:t>
            </a:r>
            <a:br>
              <a:rPr lang="fi-FI" dirty="0"/>
            </a:br>
            <a:r>
              <a:rPr lang="fi-FI" dirty="0"/>
              <a:t>- huuhtelu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DCFB5C-E3DB-09D1-D7F4-F931B73A8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b="1" dirty="0"/>
              <a:t>Ei </a:t>
            </a:r>
            <a:r>
              <a:rPr lang="fi-FI" b="1" dirty="0" err="1"/>
              <a:t>rutiinisti</a:t>
            </a:r>
            <a:endParaRPr lang="fi-FI" b="1" dirty="0"/>
          </a:p>
          <a:p>
            <a:pPr lvl="1"/>
            <a:r>
              <a:rPr lang="fi-FI" dirty="0"/>
              <a:t>Jos virtsa on veristä, sakkaista tai on epäily katetrin tukkeutumisesta</a:t>
            </a:r>
          </a:p>
          <a:p>
            <a:pPr lvl="1"/>
            <a:r>
              <a:rPr lang="fi-FI" dirty="0"/>
              <a:t>Sidosten vaihdon yhteydessä</a:t>
            </a:r>
          </a:p>
          <a:p>
            <a:r>
              <a:rPr lang="fi-FI" dirty="0">
                <a:solidFill>
                  <a:srgbClr val="FF0000"/>
                </a:solidFill>
              </a:rPr>
              <a:t>Aseptinen toiminta erittäin tärkeää</a:t>
            </a:r>
          </a:p>
          <a:p>
            <a:pPr lvl="1"/>
            <a:r>
              <a:rPr lang="fi-FI" dirty="0"/>
              <a:t>Huuhteluportti desinfioidaan ennen ja jälkeen käytön</a:t>
            </a:r>
          </a:p>
          <a:p>
            <a:r>
              <a:rPr lang="fi-FI" b="1" dirty="0"/>
              <a:t>Liuos:</a:t>
            </a:r>
            <a:r>
              <a:rPr lang="fi-FI" dirty="0"/>
              <a:t> steriili NaCl 0.9%</a:t>
            </a:r>
          </a:p>
          <a:p>
            <a:r>
              <a:rPr lang="fi-FI" b="1" dirty="0"/>
              <a:t>Määrä:</a:t>
            </a:r>
            <a:r>
              <a:rPr lang="fi-FI" dirty="0"/>
              <a:t> 3-5ml </a:t>
            </a:r>
            <a:r>
              <a:rPr lang="fi-FI" sz="1200" dirty="0"/>
              <a:t>(EAUN) </a:t>
            </a:r>
            <a:r>
              <a:rPr lang="fi-FI" sz="1600" dirty="0"/>
              <a:t>,</a:t>
            </a:r>
            <a:r>
              <a:rPr lang="fi-FI" sz="1800" dirty="0"/>
              <a:t> 5-10ml</a:t>
            </a:r>
            <a:r>
              <a:rPr lang="fi-FI" sz="1600" dirty="0"/>
              <a:t> </a:t>
            </a:r>
            <a:r>
              <a:rPr lang="fi-FI" sz="1200" dirty="0"/>
              <a:t>(HUS)</a:t>
            </a:r>
          </a:p>
          <a:p>
            <a:r>
              <a:rPr lang="fi-FI" b="1" dirty="0"/>
              <a:t>Ruisku:</a:t>
            </a:r>
            <a:r>
              <a:rPr lang="fi-FI" dirty="0"/>
              <a:t> isompi ruisku = pienempi paine</a:t>
            </a:r>
          </a:p>
          <a:p>
            <a:pPr lvl="1"/>
            <a:r>
              <a:rPr lang="fi-FI" dirty="0"/>
              <a:t>Huuhtelua ei tehdä voimalla, eikä se saa tuntua kivuliaalta</a:t>
            </a:r>
          </a:p>
          <a:p>
            <a:r>
              <a:rPr lang="fi-FI" b="1" dirty="0"/>
              <a:t>Aspirointi?</a:t>
            </a:r>
          </a:p>
          <a:p>
            <a:pPr lvl="1"/>
            <a:r>
              <a:rPr lang="fi-FI" dirty="0"/>
              <a:t>Tärkeintä seurata virtsan virtausta huuhtelun jälkeen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9691251-4E1B-4AD0-FBDD-B50610C5E1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04"/>
          <a:stretch>
            <a:fillRect/>
          </a:stretch>
        </p:blipFill>
        <p:spPr>
          <a:xfrm>
            <a:off x="9852285" y="2738897"/>
            <a:ext cx="2042437" cy="198785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CE6F9A6-7898-F0AE-77DE-C89CA19D78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55"/>
          <a:stretch>
            <a:fillRect/>
          </a:stretch>
        </p:blipFill>
        <p:spPr>
          <a:xfrm>
            <a:off x="7528915" y="2704629"/>
            <a:ext cx="2107978" cy="202211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E187D55-3304-FC04-D979-B33F065494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510" y="119484"/>
            <a:ext cx="3347060" cy="251221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3430A3E-9535-D6F4-634E-C46ACACD03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99" t="24131" r="29820" b="28148"/>
          <a:stretch>
            <a:fillRect/>
          </a:stretch>
        </p:blipFill>
        <p:spPr>
          <a:xfrm>
            <a:off x="5760549" y="504698"/>
            <a:ext cx="2042438" cy="15159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DB6DAA5-9AA2-C595-4776-BA800C2E2420}"/>
              </a:ext>
            </a:extLst>
          </p:cNvPr>
          <p:cNvSpPr txBox="1"/>
          <p:nvPr/>
        </p:nvSpPr>
        <p:spPr>
          <a:xfrm>
            <a:off x="8447116" y="4967198"/>
            <a:ext cx="31224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i-FI" sz="1500" dirty="0"/>
              <a:t>Välineet: </a:t>
            </a:r>
          </a:p>
          <a:p>
            <a:pPr algn="l"/>
            <a:r>
              <a:rPr lang="fi-FI" sz="1500" dirty="0" err="1"/>
              <a:t>Tehdaspuhtaat</a:t>
            </a:r>
            <a:r>
              <a:rPr lang="fi-FI" sz="1500" dirty="0"/>
              <a:t> käsineet</a:t>
            </a:r>
          </a:p>
          <a:p>
            <a:pPr algn="l"/>
            <a:r>
              <a:rPr lang="fi-FI" sz="1500" dirty="0" err="1"/>
              <a:t>Desinfektiolappu</a:t>
            </a:r>
            <a:endParaRPr lang="fi-FI" sz="1500" dirty="0"/>
          </a:p>
          <a:p>
            <a:pPr algn="l"/>
            <a:r>
              <a:rPr lang="fi-FI" sz="1500" dirty="0"/>
              <a:t>NaCl 0.9%</a:t>
            </a:r>
          </a:p>
          <a:p>
            <a:pPr algn="l"/>
            <a:r>
              <a:rPr lang="fi-FI" sz="1500" dirty="0"/>
              <a:t>Ruisku</a:t>
            </a:r>
          </a:p>
          <a:p>
            <a:pPr algn="l"/>
            <a:r>
              <a:rPr lang="fi-FI" sz="1500" dirty="0" err="1"/>
              <a:t>Kolmitiehanaan</a:t>
            </a:r>
            <a:r>
              <a:rPr lang="fi-FI" sz="1500" dirty="0"/>
              <a:t> uusi steriili korkki</a:t>
            </a:r>
          </a:p>
        </p:txBody>
      </p:sp>
    </p:spTree>
    <p:extLst>
      <p:ext uri="{BB962C8B-B14F-4D97-AF65-F5344CB8AC3E}">
        <p14:creationId xmlns:p14="http://schemas.microsoft.com/office/powerpoint/2010/main" val="23666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AA9993-02B1-7BAC-67BA-574F2BE7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</a:t>
            </a:r>
            <a:br>
              <a:rPr lang="fi-FI" dirty="0"/>
            </a:br>
            <a:r>
              <a:rPr lang="fi-FI" dirty="0"/>
              <a:t>- virtsanäyte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477F04-3DF9-C25A-9651-AA37D7175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Katetria </a:t>
            </a:r>
            <a:r>
              <a:rPr lang="fi-FI" b="1" dirty="0"/>
              <a:t>ei saa koskaan sulkea</a:t>
            </a:r>
            <a:r>
              <a:rPr lang="fi-FI" dirty="0"/>
              <a:t> näytteenottoa varten!</a:t>
            </a:r>
          </a:p>
          <a:p>
            <a:r>
              <a:rPr lang="fi-FI" dirty="0"/>
              <a:t>Irrota katetripussi yhdistäjineen katetrista ja desinfioi katetrin pää.</a:t>
            </a:r>
          </a:p>
          <a:p>
            <a:r>
              <a:rPr lang="fi-FI" dirty="0"/>
              <a:t>Vaihda uusi yhdistäjä ja virtsapussi</a:t>
            </a:r>
          </a:p>
          <a:p>
            <a:pPr lvl="1"/>
            <a:r>
              <a:rPr lang="fi-FI" dirty="0"/>
              <a:t>Käytä steriiliä virtsapussia, jos mahdollista. </a:t>
            </a:r>
          </a:p>
          <a:p>
            <a:r>
              <a:rPr lang="fi-FI" dirty="0"/>
              <a:t>Näyte otetaan virtsapussista heti, kun riittävä määrä virtsaa on kertynyt pussiin.</a:t>
            </a:r>
          </a:p>
          <a:p>
            <a:pPr lvl="1"/>
            <a:r>
              <a:rPr lang="fi-FI" dirty="0"/>
              <a:t>Tyhjennysventtiili desinfioidaan ennen virtsan valutusta.</a:t>
            </a:r>
          </a:p>
          <a:p>
            <a:r>
              <a:rPr lang="fi-FI" dirty="0"/>
              <a:t>Näyte on aina katetrikohtainen.</a:t>
            </a:r>
          </a:p>
          <a:p>
            <a:pPr lvl="1"/>
            <a:r>
              <a:rPr lang="fi-FI" dirty="0"/>
              <a:t>Oma näyte kummaltakin puolelta tarvittaessa.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6BA66F3-E4BA-5C83-15FC-21C30B750F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" t="36849" r="6552" b="17007"/>
          <a:stretch>
            <a:fillRect/>
          </a:stretch>
        </p:blipFill>
        <p:spPr>
          <a:xfrm>
            <a:off x="6096000" y="4767332"/>
            <a:ext cx="5481438" cy="192217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012F191-7F6B-B545-DD9E-F62E49FFD744}"/>
              </a:ext>
            </a:extLst>
          </p:cNvPr>
          <p:cNvSpPr txBox="1"/>
          <p:nvPr/>
        </p:nvSpPr>
        <p:spPr>
          <a:xfrm>
            <a:off x="9717087" y="6642556"/>
            <a:ext cx="2645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dirty="0"/>
              <a:t>Kuva: Jasmin </a:t>
            </a:r>
            <a:r>
              <a:rPr lang="fi-FI" sz="800" dirty="0" err="1"/>
              <a:t>Lönnroth</a:t>
            </a:r>
            <a:r>
              <a:rPr lang="fi-FI" sz="800" dirty="0"/>
              <a:t>, Tiina Häkkinen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15ABE4-94AF-7F43-FC00-D04233858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460" y="1046267"/>
            <a:ext cx="2042437" cy="27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DF9F72-E99F-9813-FAD2-E61A9E90F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</a:t>
            </a:r>
            <a:br>
              <a:rPr lang="fi-FI" dirty="0"/>
            </a:br>
            <a:r>
              <a:rPr lang="fi-FI" dirty="0"/>
              <a:t> -ongelmatilanteet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091479-3377-3761-2203-E5BB4D881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b="1" dirty="0"/>
              <a:t>VERINEN VIRTSA</a:t>
            </a:r>
          </a:p>
          <a:p>
            <a:pPr lvl="1"/>
            <a:r>
              <a:rPr lang="fi-FI" b="1" dirty="0"/>
              <a:t>Oireet:</a:t>
            </a:r>
            <a:r>
              <a:rPr lang="fi-FI" dirty="0"/>
              <a:t> virtsan väri punaista</a:t>
            </a:r>
          </a:p>
          <a:p>
            <a:pPr lvl="1"/>
            <a:r>
              <a:rPr lang="fi-FI" b="1" dirty="0"/>
              <a:t>Ongelma:</a:t>
            </a:r>
            <a:r>
              <a:rPr lang="fi-FI" dirty="0"/>
              <a:t> runsas, kirkkaanpunainen vuoto, hyytymät, jatkuvaa</a:t>
            </a:r>
          </a:p>
          <a:p>
            <a:pPr lvl="1"/>
            <a:r>
              <a:rPr lang="fi-FI" b="1" dirty="0"/>
              <a:t>Syy:</a:t>
            </a:r>
            <a:r>
              <a:rPr lang="fi-FI" dirty="0"/>
              <a:t> tuore pyelostomiakatetri, mekaaninen hankaus, tukos, infektio, virtsakivi, kasvain, verenohennuslääkitys, hyytymishäiriö tai verisuonivaurio (harvinainen komplikaatio)</a:t>
            </a:r>
          </a:p>
          <a:p>
            <a:pPr lvl="1"/>
            <a:r>
              <a:rPr lang="fi-FI" b="1" dirty="0"/>
              <a:t>Toimenpiteet</a:t>
            </a:r>
            <a:r>
              <a:rPr lang="fi-FI" dirty="0"/>
              <a:t>, jos lievää (vaaleanpunainen, vähäinen)</a:t>
            </a:r>
          </a:p>
          <a:p>
            <a:pPr lvl="2"/>
            <a:r>
              <a:rPr lang="fi-FI" dirty="0"/>
              <a:t>Seuranta, kiinnitysten tarkistus, nesteytyksestä huolehtiminen</a:t>
            </a:r>
          </a:p>
          <a:p>
            <a:pPr lvl="1"/>
            <a:r>
              <a:rPr lang="fi-FI" b="1" dirty="0"/>
              <a:t>Toimenpiteet</a:t>
            </a:r>
            <a:r>
              <a:rPr lang="fi-FI" dirty="0"/>
              <a:t>, jos kohtalaista (selvästi punainen virtsa, pieniä hyytymiä, jatkuu &gt;1-2vrk)</a:t>
            </a:r>
          </a:p>
          <a:p>
            <a:pPr lvl="2"/>
            <a:r>
              <a:rPr lang="fi-FI" dirty="0"/>
              <a:t>Edellisten lisäksi huuhtelu, vitaalit, Hb, lääkärin arvio ja mahdollinen </a:t>
            </a:r>
            <a:r>
              <a:rPr lang="fi-FI" dirty="0" err="1"/>
              <a:t>antikoagulanttien</a:t>
            </a:r>
            <a:r>
              <a:rPr lang="fi-FI" dirty="0"/>
              <a:t> tauotus</a:t>
            </a:r>
          </a:p>
          <a:p>
            <a:pPr lvl="1"/>
            <a:r>
              <a:rPr lang="fi-FI" b="1" dirty="0"/>
              <a:t>Toimenpiteet</a:t>
            </a:r>
            <a:r>
              <a:rPr lang="fi-FI" dirty="0"/>
              <a:t>, jos vakavaa (runsas kirkkaanpunainen virtsa, isot hyytymät, tukos, kipu, Hb lasku, yleisvointi huononee)</a:t>
            </a:r>
          </a:p>
          <a:p>
            <a:pPr lvl="2"/>
            <a:r>
              <a:rPr lang="fi-FI" dirty="0"/>
              <a:t>Vitaalit, Hb ja iv-nesteytys sekä päivystyksellinen lääkärin arvio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2B7BA6-8C0E-C2F5-CBEF-D3EFE730DC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583" y="1418797"/>
            <a:ext cx="1715128" cy="22868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0D9CABB-CCA2-9894-0B21-E33A89B405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0" t="5114" r="30868" b="10221"/>
          <a:stretch>
            <a:fillRect/>
          </a:stretch>
        </p:blipFill>
        <p:spPr>
          <a:xfrm>
            <a:off x="6475743" y="349926"/>
            <a:ext cx="2562634" cy="24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79201-3C01-34AF-B5D9-6550FDB0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</a:t>
            </a:r>
            <a:br>
              <a:rPr lang="fi-FI" dirty="0"/>
            </a:br>
            <a:r>
              <a:rPr lang="fi-FI" dirty="0"/>
              <a:t>- ongelmatilanteet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920E1A-EDFA-3CE9-760A-B8111D932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b="1" dirty="0"/>
              <a:t>NESTEVUOTO KATETRIN TYVESTÄ</a:t>
            </a:r>
          </a:p>
          <a:p>
            <a:pPr lvl="1"/>
            <a:r>
              <a:rPr lang="fi-FI" b="1" dirty="0"/>
              <a:t>Oireet:</a:t>
            </a:r>
            <a:r>
              <a:rPr lang="fi-FI" dirty="0"/>
              <a:t> virtsaa tihkuu sidoksen läpi</a:t>
            </a:r>
          </a:p>
          <a:p>
            <a:pPr lvl="1"/>
            <a:r>
              <a:rPr lang="fi-FI" b="1" dirty="0"/>
              <a:t>Syy:</a:t>
            </a:r>
            <a:r>
              <a:rPr lang="fi-FI" dirty="0"/>
              <a:t> katetrin tukos, väärä sijainti, kanava suurempi kuin katetri</a:t>
            </a:r>
          </a:p>
          <a:p>
            <a:pPr lvl="1"/>
            <a:r>
              <a:rPr lang="fi-FI" b="1" dirty="0"/>
              <a:t>Toimenpiteet:</a:t>
            </a:r>
            <a:r>
              <a:rPr lang="fi-FI" dirty="0"/>
              <a:t> tarkista katetri, letkut ja virtsan virtaus, huuhtele, konsultoi lääkäriä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b="1" dirty="0"/>
              <a:t>KATETRIN IRTOAMINEN</a:t>
            </a:r>
          </a:p>
          <a:p>
            <a:pPr lvl="1"/>
            <a:r>
              <a:rPr lang="fi-FI" b="1" dirty="0"/>
              <a:t>Oireet:</a:t>
            </a:r>
            <a:r>
              <a:rPr lang="fi-FI" dirty="0"/>
              <a:t> katetri poistunut kokonaan kehosta</a:t>
            </a:r>
          </a:p>
          <a:p>
            <a:pPr lvl="1"/>
            <a:r>
              <a:rPr lang="fi-FI" b="1" dirty="0"/>
              <a:t>Syy:</a:t>
            </a:r>
            <a:r>
              <a:rPr lang="fi-FI" dirty="0"/>
              <a:t> virheellinen kiinnitys, lukitusmekanismi pettänyt, katetri jää kiinni tai potilas vetää sen itse irti, laiton yhteydessä tapahtunut tekninen syy, pitkäaikainen käyttö</a:t>
            </a:r>
          </a:p>
          <a:p>
            <a:pPr lvl="1"/>
            <a:r>
              <a:rPr lang="fi-FI" b="1" dirty="0"/>
              <a:t>Toimenpiteet:</a:t>
            </a:r>
            <a:r>
              <a:rPr lang="fi-FI" dirty="0"/>
              <a:t> älä työnnä takaisin! suojaa aukko puhtaalla sidoksella, konsultoi lääkäriä uuden asettamisen kiireellisyyden arvioimiseksi.</a:t>
            </a:r>
          </a:p>
          <a:p>
            <a:pPr lvl="1"/>
            <a:r>
              <a:rPr lang="fi-FI" b="1" dirty="0"/>
              <a:t>Ennaltaehkäisy:</a:t>
            </a:r>
            <a:r>
              <a:rPr lang="fi-FI" dirty="0"/>
              <a:t> kunnollinen kiinnitys ja ohjaus.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3F823B3-A29A-E3D5-0156-FFDC8A7B0A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38" t="40431" r="67368" b="24855"/>
          <a:stretch>
            <a:fillRect/>
          </a:stretch>
        </p:blipFill>
        <p:spPr>
          <a:xfrm>
            <a:off x="9128909" y="1373434"/>
            <a:ext cx="2099901" cy="215615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AD880A1-4DF7-AB1F-B9F1-80B7371E06CC}"/>
              </a:ext>
            </a:extLst>
          </p:cNvPr>
          <p:cNvSpPr txBox="1"/>
          <p:nvPr/>
        </p:nvSpPr>
        <p:spPr>
          <a:xfrm>
            <a:off x="9400617" y="3529584"/>
            <a:ext cx="2645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dirty="0"/>
              <a:t>Kuva: Jasmin </a:t>
            </a:r>
            <a:r>
              <a:rPr lang="fi-FI" sz="800" dirty="0" err="1"/>
              <a:t>Lönnroth</a:t>
            </a:r>
            <a:r>
              <a:rPr lang="fi-FI" sz="800" dirty="0"/>
              <a:t>, Tiina Häkkinen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09B5A20-1A49-ECEC-CAC0-EFAFEEC470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1" t="5115" r="24996" b="5106"/>
          <a:stretch>
            <a:fillRect/>
          </a:stretch>
        </p:blipFill>
        <p:spPr>
          <a:xfrm>
            <a:off x="6375149" y="402375"/>
            <a:ext cx="2449700" cy="219458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D5668FA-41FB-CA1F-58DF-DBD4CECBFC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98" r="39889" b="50000"/>
          <a:stretch>
            <a:fillRect/>
          </a:stretch>
        </p:blipFill>
        <p:spPr>
          <a:xfrm>
            <a:off x="8958405" y="65842"/>
            <a:ext cx="2718052" cy="11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7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F2508-0319-B6C2-22BF-BACB5F7A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</a:t>
            </a:r>
            <a:br>
              <a:rPr lang="fi-FI" dirty="0"/>
            </a:br>
            <a:r>
              <a:rPr lang="fi-FI" dirty="0"/>
              <a:t>- ongelmatilanteet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D861CC-4E9E-3181-C213-98724FD6D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90" y="2178557"/>
            <a:ext cx="9162299" cy="37398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b="1" dirty="0"/>
              <a:t>KIPU</a:t>
            </a:r>
          </a:p>
          <a:p>
            <a:pPr lvl="1"/>
            <a:r>
              <a:rPr lang="fi-FI" b="1" dirty="0"/>
              <a:t>Oireet ja syy:</a:t>
            </a:r>
            <a:r>
              <a:rPr lang="fi-FI" dirty="0"/>
              <a:t> arkuus tai paineen tunne katetrin tyvessä/kyljessä laiton jälkeen, nipistely/kiristys johtuen huonosta kiinnityksestä tai vedosta, koliikkimainen tai aaltoileva kipu tukoksesta tai </a:t>
            </a:r>
            <a:r>
              <a:rPr lang="fi-FI" dirty="0" err="1"/>
              <a:t>hydronefroosista</a:t>
            </a:r>
            <a:r>
              <a:rPr lang="fi-FI" dirty="0"/>
              <a:t> johtuen, jomottava syvä kipu infektion vuoksi, äkillinen kipu voi olla merkkinä hyytymistä tai vakavasta vuodosta</a:t>
            </a:r>
          </a:p>
          <a:p>
            <a:pPr lvl="1"/>
            <a:r>
              <a:rPr lang="fi-FI" b="1" dirty="0"/>
              <a:t>Toimenpiteet:</a:t>
            </a:r>
            <a:r>
              <a:rPr lang="fi-FI" dirty="0"/>
              <a:t> syyn mukainen hoito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b="1" dirty="0"/>
              <a:t>IHO-OIREET</a:t>
            </a:r>
          </a:p>
          <a:p>
            <a:pPr lvl="1"/>
            <a:r>
              <a:rPr lang="fi-FI" b="1" dirty="0"/>
              <a:t>Oireet:</a:t>
            </a:r>
            <a:r>
              <a:rPr lang="fi-FI" dirty="0"/>
              <a:t> punainen, ärtynyt iho katetrin juurella, painaumat, laajempi ihoärsytys</a:t>
            </a:r>
          </a:p>
          <a:p>
            <a:pPr lvl="1"/>
            <a:r>
              <a:rPr lang="fi-FI" b="1" dirty="0"/>
              <a:t>Syy: </a:t>
            </a:r>
            <a:r>
              <a:rPr lang="fi-FI" dirty="0"/>
              <a:t>virhe sidosten asettamisessa, kiinnitysvirhe, epäsopiva materiaali</a:t>
            </a:r>
          </a:p>
          <a:p>
            <a:pPr lvl="1"/>
            <a:r>
              <a:rPr lang="fi-FI" b="1" dirty="0"/>
              <a:t>Toimenpiteet</a:t>
            </a:r>
            <a:r>
              <a:rPr lang="fi-FI" dirty="0"/>
              <a:t> syyn mukaiset: ilmahoito, ihon suojaus </a:t>
            </a:r>
            <a:r>
              <a:rPr lang="fi-FI" dirty="0" err="1"/>
              <a:t>Cavilonilla</a:t>
            </a:r>
            <a:r>
              <a:rPr lang="fi-FI" dirty="0"/>
              <a:t>, sidosmateriaalin vaihto, tiheämpi sidosten vaihtoväli, letkun paikan vaihto, liiallisen kiristyksen välttäminen kiinnityksessä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2358DE8-F37A-6700-5817-75AA8D6F20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72" t="39827" r="11990" b="24855"/>
          <a:stretch>
            <a:fillRect/>
          </a:stretch>
        </p:blipFill>
        <p:spPr>
          <a:xfrm>
            <a:off x="9439549" y="1719087"/>
            <a:ext cx="1952351" cy="205319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DA57B20-C991-D901-9535-E240781C695E}"/>
              </a:ext>
            </a:extLst>
          </p:cNvPr>
          <p:cNvSpPr txBox="1"/>
          <p:nvPr/>
        </p:nvSpPr>
        <p:spPr>
          <a:xfrm>
            <a:off x="9439549" y="3854778"/>
            <a:ext cx="2645522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dirty="0"/>
              <a:t>Kuva: Jasmin </a:t>
            </a:r>
            <a:r>
              <a:rPr lang="fi-FI" sz="800" dirty="0" err="1"/>
              <a:t>Lönnroth</a:t>
            </a:r>
            <a:r>
              <a:rPr lang="fi-FI" sz="800" dirty="0"/>
              <a:t>, TiinaHäkkinen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452B66D-6C5C-3614-4B20-46D7294072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3" t="8951" r="34225" b="21025"/>
          <a:stretch>
            <a:fillRect/>
          </a:stretch>
        </p:blipFill>
        <p:spPr>
          <a:xfrm>
            <a:off x="6827821" y="321646"/>
            <a:ext cx="2275941" cy="17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9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78640-2560-DE0C-5ABE-20B0193C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Pyelostomiakatetri</a:t>
            </a:r>
            <a:br>
              <a:rPr lang="fi-FI" dirty="0"/>
            </a:br>
            <a:r>
              <a:rPr lang="fi-FI" dirty="0"/>
              <a:t>- ongelmatilanteet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2DFCC5-1F41-D2D5-465B-3C15484F8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01" y="2368883"/>
            <a:ext cx="10691265" cy="37582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b="1" dirty="0"/>
              <a:t>INFEKTIO</a:t>
            </a:r>
          </a:p>
          <a:p>
            <a:pPr lvl="1"/>
            <a:r>
              <a:rPr lang="fi-FI" b="1" dirty="0"/>
              <a:t>Oireet:</a:t>
            </a:r>
            <a:r>
              <a:rPr lang="fi-FI" dirty="0"/>
              <a:t> kuume, kipu, samea/pahanhajuinen virtsa, paikallisoireet, yleisoireet</a:t>
            </a:r>
          </a:p>
          <a:p>
            <a:pPr lvl="1"/>
            <a:r>
              <a:rPr lang="fi-FI" b="1" dirty="0"/>
              <a:t>Syy: </a:t>
            </a:r>
            <a:r>
              <a:rPr lang="fi-FI" dirty="0"/>
              <a:t>biofilmin muodostuminen katetrin pinnalle, toimenpiteet, sidoksen/pussin kontaminaatio, virtsan kulun estyminen, potilaan omat riskitekijät</a:t>
            </a:r>
          </a:p>
          <a:p>
            <a:pPr lvl="1"/>
            <a:r>
              <a:rPr lang="fi-FI" b="1" dirty="0"/>
              <a:t>Toimenpiteet: </a:t>
            </a:r>
            <a:r>
              <a:rPr lang="fi-FI" dirty="0"/>
              <a:t>virtsanäyte ja muut laboratoriokokeet (PVK, CRP), lääkärin konsultointi antibioottihoidon aloituksesta, päivystyksellinen arviointi.</a:t>
            </a:r>
          </a:p>
          <a:p>
            <a:pPr lvl="1"/>
            <a:endParaRPr lang="fi-FI" dirty="0"/>
          </a:p>
          <a:p>
            <a:r>
              <a:rPr lang="fi-FI" b="1" dirty="0"/>
              <a:t>SEPSIS</a:t>
            </a:r>
          </a:p>
          <a:p>
            <a:pPr lvl="1"/>
            <a:r>
              <a:rPr lang="fi-FI" b="1" dirty="0"/>
              <a:t>Oireet:</a:t>
            </a:r>
            <a:r>
              <a:rPr lang="fi-FI" dirty="0"/>
              <a:t> lämpö alle 36 tai yli 38.3 astetta, syke yli 90/min, hengitystaajuus yli 20/min, </a:t>
            </a:r>
            <a:r>
              <a:rPr lang="fi-FI" dirty="0" err="1"/>
              <a:t>leuk</a:t>
            </a:r>
            <a:r>
              <a:rPr lang="fi-FI" dirty="0"/>
              <a:t>, matala verenpaine</a:t>
            </a:r>
          </a:p>
          <a:p>
            <a:pPr lvl="1"/>
            <a:r>
              <a:rPr lang="fi-FI" b="1" dirty="0"/>
              <a:t>Syy: </a:t>
            </a:r>
            <a:r>
              <a:rPr lang="fi-FI" dirty="0"/>
              <a:t>bakteerien pääsy verenkiertoon</a:t>
            </a:r>
          </a:p>
          <a:p>
            <a:pPr lvl="1"/>
            <a:r>
              <a:rPr lang="fi-FI" b="1" dirty="0"/>
              <a:t>Toimenpiteet:</a:t>
            </a:r>
            <a:r>
              <a:rPr lang="fi-FI" dirty="0"/>
              <a:t> vitaalielintoimintojen seuranta (hengitystiheys, saturaatio, verenpaine, syke, lämpö), Glasgow </a:t>
            </a:r>
            <a:r>
              <a:rPr lang="fi-FI" dirty="0" err="1"/>
              <a:t>coma</a:t>
            </a:r>
            <a:r>
              <a:rPr lang="fi-FI" dirty="0"/>
              <a:t> </a:t>
            </a:r>
            <a:r>
              <a:rPr lang="fi-FI" dirty="0" err="1"/>
              <a:t>scale</a:t>
            </a:r>
            <a:r>
              <a:rPr lang="fi-FI" dirty="0"/>
              <a:t>, </a:t>
            </a:r>
            <a:r>
              <a:rPr lang="fi-FI" dirty="0" err="1"/>
              <a:t>päivytyksellinen</a:t>
            </a:r>
            <a:r>
              <a:rPr lang="fi-FI" dirty="0"/>
              <a:t> lääkärin arviointi.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3A1BA85-71BE-BDF5-5332-3F154728EE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95" r="4122" b="21025"/>
          <a:stretch>
            <a:fillRect/>
          </a:stretch>
        </p:blipFill>
        <p:spPr>
          <a:xfrm>
            <a:off x="7936355" y="484404"/>
            <a:ext cx="1584357" cy="21673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00A3683-5193-68D3-BC81-7E520A17AF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1" t="16886" r="4122" b="33006"/>
          <a:stretch>
            <a:fillRect/>
          </a:stretch>
        </p:blipFill>
        <p:spPr>
          <a:xfrm>
            <a:off x="9527599" y="481793"/>
            <a:ext cx="1697525" cy="20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0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7EAE4F-1B99-FDC9-2EE3-960D066BF4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83186" y="94222"/>
            <a:ext cx="5630086" cy="380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b="1" dirty="0" err="1"/>
              <a:t>Pyelostomiakatetri</a:t>
            </a:r>
            <a:r>
              <a:rPr lang="fi-FI" sz="1500" b="1" dirty="0"/>
              <a:t> </a:t>
            </a:r>
            <a:r>
              <a:rPr lang="en-US" sz="1500" b="1" dirty="0"/>
              <a:t>– </a:t>
            </a:r>
            <a:r>
              <a:rPr lang="fi-FI" sz="1500" b="1" dirty="0" err="1"/>
              <a:t>error</a:t>
            </a:r>
            <a:r>
              <a:rPr lang="fi-FI" sz="1500" b="1" dirty="0"/>
              <a:t> </a:t>
            </a:r>
            <a:r>
              <a:rPr lang="fi-FI" sz="1500" b="1" dirty="0" err="1"/>
              <a:t>indentification</a:t>
            </a:r>
            <a:r>
              <a:rPr lang="fi-FI" sz="1500" b="1" dirty="0"/>
              <a:t> </a:t>
            </a:r>
            <a:r>
              <a:rPr lang="fi-FI" sz="1500" b="1" dirty="0" err="1"/>
              <a:t>guideline</a:t>
            </a:r>
            <a:endParaRPr lang="en-US" sz="15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7C66CA-DA4D-47B5-AAC3-CD1A8EE95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3737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8BF5E10C-D201-8279-4991-BB687794D3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7" t="21024" r="32337" b="7572"/>
          <a:stretch>
            <a:fillRect/>
          </a:stretch>
        </p:blipFill>
        <p:spPr>
          <a:xfrm>
            <a:off x="5486689" y="474827"/>
            <a:ext cx="4490353" cy="6211324"/>
          </a:xfrm>
          <a:prstGeom prst="rect">
            <a:avLst/>
          </a:pr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81D0079-759F-CE00-2865-7F1FDFDFD2A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18" t="19919" r="31673" b="6368"/>
          <a:stretch>
            <a:fillRect/>
          </a:stretch>
        </p:blipFill>
        <p:spPr>
          <a:xfrm>
            <a:off x="800100" y="474827"/>
            <a:ext cx="4498129" cy="631190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2C5B7AB-A78F-F3A8-C2DE-584D54EDFAF6}"/>
              </a:ext>
            </a:extLst>
          </p:cNvPr>
          <p:cNvSpPr txBox="1"/>
          <p:nvPr/>
        </p:nvSpPr>
        <p:spPr>
          <a:xfrm rot="16200000">
            <a:off x="8035904" y="2828834"/>
            <a:ext cx="60972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b="1" i="0" dirty="0">
                <a:effectLst/>
                <a:latin typeface="UICTFontTextStyleEmphasizedBody"/>
              </a:rPr>
              <a:t>EAUN – European Association of </a:t>
            </a:r>
            <a:r>
              <a:rPr lang="fi-FI" b="1" i="0" dirty="0" err="1">
                <a:effectLst/>
                <a:latin typeface="UICTFontTextStyleEmphasizedBody"/>
              </a:rPr>
              <a:t>Urology</a:t>
            </a:r>
            <a:r>
              <a:rPr lang="fi-FI" b="1" i="0" dirty="0">
                <a:effectLst/>
                <a:latin typeface="UICTFontTextStyleEmphasizedBody"/>
              </a:rPr>
              <a:t> </a:t>
            </a:r>
            <a:r>
              <a:rPr lang="fi-FI" b="1" i="0" dirty="0" err="1">
                <a:effectLst/>
                <a:latin typeface="UICTFontTextStyleEmphasizedBody"/>
              </a:rPr>
              <a:t>Nurses</a:t>
            </a:r>
            <a:r>
              <a:rPr lang="fi-FI" b="1" i="0" dirty="0">
                <a:effectLst/>
                <a:latin typeface="UICTFontTextStyleEmphasizedBody"/>
              </a:rPr>
              <a:t>.</a:t>
            </a:r>
            <a:endParaRPr lang="fi-FI" dirty="0">
              <a:effectLst/>
              <a:latin typeface=".AppleSystemUIFont"/>
            </a:endParaRPr>
          </a:p>
          <a:p>
            <a:pPr>
              <a:buNone/>
            </a:pPr>
            <a:r>
              <a:rPr lang="fi-FI" b="0" i="1" dirty="0">
                <a:effectLst/>
                <a:latin typeface="UICTFontTextStyleItalicBody"/>
              </a:rPr>
              <a:t>(n.d.).</a:t>
            </a:r>
            <a:r>
              <a:rPr lang="fi-FI" b="0" i="0" dirty="0">
                <a:effectLst/>
                <a:latin typeface="UICTFontTextStyleBody"/>
              </a:rPr>
              <a:t> </a:t>
            </a:r>
            <a:r>
              <a:rPr lang="fi-FI" b="0" i="1" dirty="0" err="1">
                <a:effectLst/>
                <a:latin typeface="UICTFontTextStyleItalicBody"/>
              </a:rPr>
              <a:t>Pigtail</a:t>
            </a:r>
            <a:r>
              <a:rPr lang="fi-FI" b="0" i="1" dirty="0">
                <a:effectLst/>
                <a:latin typeface="UICTFontTextStyleItalicBody"/>
              </a:rPr>
              <a:t> </a:t>
            </a:r>
            <a:r>
              <a:rPr lang="fi-FI" b="0" i="1" dirty="0" err="1">
                <a:effectLst/>
                <a:latin typeface="UICTFontTextStyleItalicBody"/>
              </a:rPr>
              <a:t>Nephrostomy</a:t>
            </a:r>
            <a:r>
              <a:rPr lang="fi-FI" b="0" i="1" dirty="0">
                <a:effectLst/>
                <a:latin typeface="UICTFontTextStyleItalicBody"/>
              </a:rPr>
              <a:t> </a:t>
            </a:r>
            <a:r>
              <a:rPr lang="fi-FI" b="0" i="1" dirty="0" err="1">
                <a:effectLst/>
                <a:latin typeface="UICTFontTextStyleItalicBody"/>
              </a:rPr>
              <a:t>Catheter</a:t>
            </a:r>
            <a:r>
              <a:rPr lang="fi-FI" b="0" i="1" dirty="0">
                <a:effectLst/>
                <a:latin typeface="UICTFontTextStyleItalicBody"/>
              </a:rPr>
              <a:t> – </a:t>
            </a:r>
            <a:r>
              <a:rPr lang="fi-FI" b="0" i="1" dirty="0" err="1">
                <a:effectLst/>
                <a:latin typeface="UICTFontTextStyleItalicBody"/>
              </a:rPr>
              <a:t>e-learning</a:t>
            </a:r>
            <a:r>
              <a:rPr lang="fi-FI" b="0" i="1" dirty="0">
                <a:effectLst/>
                <a:latin typeface="UICTFontTextStyleItalicBody"/>
              </a:rPr>
              <a:t> </a:t>
            </a:r>
            <a:r>
              <a:rPr lang="fi-FI" b="0" i="1" dirty="0" err="1">
                <a:effectLst/>
                <a:latin typeface="UICTFontTextStyleItalicBody"/>
              </a:rPr>
              <a:t>course</a:t>
            </a:r>
            <a:r>
              <a:rPr lang="fi-FI" b="0" i="1" dirty="0">
                <a:effectLst/>
                <a:latin typeface="UICTFontTextStyleItalicBody"/>
              </a:rPr>
              <a:t>.</a:t>
            </a:r>
            <a:r>
              <a:rPr lang="fi-FI" b="0" i="0" dirty="0">
                <a:effectLst/>
                <a:latin typeface="UICTFontTextStyleBody"/>
              </a:rPr>
              <a:t> European Association of </a:t>
            </a:r>
            <a:r>
              <a:rPr lang="fi-FI" b="0" i="0" dirty="0" err="1">
                <a:effectLst/>
                <a:latin typeface="UICTFontTextStyleBody"/>
              </a:rPr>
              <a:t>Urology</a:t>
            </a:r>
            <a:r>
              <a:rPr lang="fi-FI" b="0" i="0" dirty="0">
                <a:effectLst/>
                <a:latin typeface="UICTFontTextStyleBody"/>
              </a:rPr>
              <a:t> </a:t>
            </a:r>
            <a:r>
              <a:rPr lang="fi-FI" b="0" i="0" dirty="0" err="1">
                <a:effectLst/>
                <a:latin typeface="UICTFontTextStyleBody"/>
              </a:rPr>
              <a:t>Nurses</a:t>
            </a:r>
            <a:r>
              <a:rPr lang="fi-FI" b="0" i="0" dirty="0">
                <a:effectLst/>
                <a:latin typeface="UICTFontTextStyleBody"/>
              </a:rPr>
              <a:t>, in </a:t>
            </a:r>
            <a:r>
              <a:rPr lang="fi-FI" b="0" i="0" dirty="0" err="1">
                <a:effectLst/>
                <a:latin typeface="UICTFontTextStyleBody"/>
              </a:rPr>
              <a:t>collaboration</a:t>
            </a:r>
            <a:r>
              <a:rPr lang="fi-FI" b="0" i="0" dirty="0">
                <a:effectLst/>
                <a:latin typeface="UICTFontTextStyleBody"/>
              </a:rPr>
              <a:t> with Aalborg University </a:t>
            </a:r>
            <a:r>
              <a:rPr lang="fi-FI" b="0" i="0" dirty="0" err="1">
                <a:effectLst/>
                <a:latin typeface="UICTFontTextStyleBody"/>
              </a:rPr>
              <a:t>Hospital</a:t>
            </a:r>
            <a:r>
              <a:rPr lang="fi-FI" b="0" i="0" dirty="0">
                <a:effectLst/>
                <a:latin typeface="UICTFontTextStyleBody"/>
              </a:rPr>
              <a:t>, Denmark. </a:t>
            </a:r>
            <a:endParaRPr lang="fi-FI" dirty="0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16414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6B8510-ACB1-92B8-8381-CD47FA33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Pyelostomiakatetrin poisto</a:t>
            </a:r>
            <a:br>
              <a:rPr lang="fi-FI" dirty="0"/>
            </a:br>
            <a:r>
              <a:rPr lang="fi-FI" dirty="0"/>
              <a:t>- ennen poistoa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254EEC-D80C-50BF-D5FA-9EAAAB735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b="1" dirty="0"/>
              <a:t>Poisto lääkärin määräyksestä</a:t>
            </a:r>
          </a:p>
          <a:p>
            <a:pPr lvl="1"/>
            <a:r>
              <a:rPr lang="fi-FI" dirty="0"/>
              <a:t>Katetrille ei enää tarvetta, korjaava toimenpide tehty tai sisäinen stentti asetettu</a:t>
            </a:r>
          </a:p>
          <a:p>
            <a:pPr lvl="1"/>
            <a:r>
              <a:rPr lang="fi-FI" dirty="0"/>
              <a:t>Organisaation ohjeistus kuka poistaa: hoitaja/lääkäri/radiologi</a:t>
            </a:r>
          </a:p>
          <a:p>
            <a:r>
              <a:rPr lang="fi-FI" b="1" dirty="0"/>
              <a:t>Tunnista katetrin lukitusmekanismi</a:t>
            </a:r>
          </a:p>
          <a:p>
            <a:pPr lvl="1"/>
            <a:r>
              <a:rPr lang="fi-FI" dirty="0" err="1"/>
              <a:t>Lankalukko</a:t>
            </a:r>
            <a:r>
              <a:rPr lang="fi-FI" dirty="0"/>
              <a:t>, siipi</a:t>
            </a:r>
          </a:p>
          <a:p>
            <a:pPr lvl="1"/>
            <a:r>
              <a:rPr lang="fi-FI" dirty="0" err="1"/>
              <a:t>Ballonki</a:t>
            </a:r>
            <a:endParaRPr lang="fi-FI" dirty="0"/>
          </a:p>
          <a:p>
            <a:r>
              <a:rPr lang="fi-FI" dirty="0"/>
              <a:t>Varmista katetrin sijainti munuaisessa, viimeisin kuvantaminen tiedossa</a:t>
            </a:r>
          </a:p>
          <a:p>
            <a:r>
              <a:rPr lang="fi-FI" b="1" dirty="0"/>
              <a:t>Infektioriskin arvio</a:t>
            </a:r>
          </a:p>
          <a:p>
            <a:r>
              <a:rPr lang="fi-FI" b="1" dirty="0"/>
              <a:t>Tarvikkeet poistoon valmiiksi</a:t>
            </a:r>
          </a:p>
          <a:p>
            <a:pPr lvl="1"/>
            <a:r>
              <a:rPr lang="fi-FI" dirty="0"/>
              <a:t>Puhdistuslaput, tehdaspuhtaat käsineet, lukitusmekanismin mukaisesti tyhjä 10ml ruisku tai lankalukon avaukseen soveltuva väline, kuivia taitoksia, haavasidos, vuodesuoja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E8B3E00-847B-A56B-97C5-02DA07B234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921" y="914400"/>
            <a:ext cx="2350096" cy="176391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E2446BF-3E3D-91CE-DC23-0CA674D853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1" t="40431" r="54573" b="17007"/>
          <a:stretch>
            <a:fillRect/>
          </a:stretch>
        </p:blipFill>
        <p:spPr>
          <a:xfrm>
            <a:off x="8877426" y="896112"/>
            <a:ext cx="1244851" cy="177297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D9F0C80-148D-E4A5-EA46-21DD33133A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19003" y="1081857"/>
            <a:ext cx="1323479" cy="99336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BD9EAB1-4D29-425E-A679-28EF86871901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8F55362-0018-D4BE-CB29-D5BCE7EFCD63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648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DD3EAFB1-12B9-C662-397F-6D79F82116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62" t="21841" r="27219" b="8799"/>
          <a:stretch>
            <a:fillRect/>
          </a:stretch>
        </p:blipFill>
        <p:spPr>
          <a:xfrm rot="918582">
            <a:off x="6774453" y="200653"/>
            <a:ext cx="1886947" cy="197638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F21AEBD0-3FD5-6D46-72DF-F78E2D4363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9" t="5003" r="30597" b="5003"/>
          <a:stretch>
            <a:fillRect/>
          </a:stretch>
        </p:blipFill>
        <p:spPr>
          <a:xfrm>
            <a:off x="4497958" y="4848028"/>
            <a:ext cx="1910598" cy="188153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05DA696-91A6-327F-05FF-F285B7D6D4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26474">
            <a:off x="4472876" y="741590"/>
            <a:ext cx="2685057" cy="20176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244BCB2-54F7-872F-A7AC-8E8F8BEB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78954"/>
            <a:ext cx="10691265" cy="1307592"/>
          </a:xfrm>
        </p:spPr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77D678-98B1-96E4-04F1-41FD3F7E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75" y="741968"/>
            <a:ext cx="10691265" cy="53740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dirty="0" err="1"/>
              <a:t>Pyelostomiakatetri</a:t>
            </a:r>
            <a:r>
              <a:rPr lang="fi-FI" dirty="0"/>
              <a:t>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Miksi aihe on tärkeä?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Eri hoitokäytännöt</a:t>
            </a:r>
          </a:p>
          <a:p>
            <a:r>
              <a:rPr lang="fi-FI" dirty="0" err="1"/>
              <a:t>Pyelostomiakatetri</a:t>
            </a:r>
            <a:endParaRPr lang="fi-FI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Laiton syyt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Ennen asetusta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Jälkihoito asettamisen jälkeen</a:t>
            </a:r>
          </a:p>
          <a:p>
            <a:r>
              <a:rPr lang="fi-FI" dirty="0" err="1"/>
              <a:t>Pyelostomiakatetrin</a:t>
            </a:r>
            <a:r>
              <a:rPr lang="fi-FI" dirty="0"/>
              <a:t> hoito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Sidokset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Puhdistus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Pussit ja yhdistäjät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Huuhtelu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Virtsanäyte</a:t>
            </a:r>
          </a:p>
          <a:p>
            <a:r>
              <a:rPr lang="fi-FI" dirty="0" err="1"/>
              <a:t>Pyelostomiakatetrin</a:t>
            </a:r>
            <a:r>
              <a:rPr lang="fi-FI" dirty="0"/>
              <a:t> ongelmatilanteet</a:t>
            </a:r>
          </a:p>
          <a:p>
            <a:r>
              <a:rPr lang="fi-FI" dirty="0" err="1"/>
              <a:t>Pyelostomiakatetrin</a:t>
            </a:r>
            <a:r>
              <a:rPr lang="fi-FI" dirty="0"/>
              <a:t> poisto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Ennen poistoa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Poistotekniikka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Poiston jälkeen</a:t>
            </a:r>
          </a:p>
          <a:p>
            <a:r>
              <a:rPr lang="fi-FI" dirty="0"/>
              <a:t>Yhteenveto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FECD8CF-5C27-A99E-5AD6-2441C47F80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972799" y="399888"/>
            <a:ext cx="2292590" cy="172075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2318BDD-781E-9C66-E2B3-D189BEC562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108" y="2586327"/>
            <a:ext cx="2021529" cy="151730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13B667A-60AC-FD76-72C7-8B20F45B03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24472">
            <a:off x="10099805" y="2552982"/>
            <a:ext cx="1886873" cy="141623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049FA20-E43D-AD90-8C8D-A6676DA333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03" r="14357" b="7046"/>
          <a:stretch>
            <a:fillRect/>
          </a:stretch>
        </p:blipFill>
        <p:spPr>
          <a:xfrm rot="21041957">
            <a:off x="7850575" y="4051750"/>
            <a:ext cx="2021529" cy="250332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0F2C566-7D2D-3A6C-C15E-A2A286B16F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736" y="1273274"/>
            <a:ext cx="2626574" cy="197143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2142A16-72FE-98FE-57CF-950FF195847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21131">
            <a:off x="6557927" y="3115393"/>
            <a:ext cx="2201097" cy="165208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1F62227-53A4-0AD0-E487-EA0535C015E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51" y="4774309"/>
            <a:ext cx="1403119" cy="187082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91FADF2-D3C3-9E38-EEBE-35F36FE4FD7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44940">
            <a:off x="8213707" y="604839"/>
            <a:ext cx="2354659" cy="176734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67D87AD-7D31-45EB-026C-A6E62326E66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605" y="4037652"/>
            <a:ext cx="1831669" cy="24422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356C80-32BE-B7F7-2BC9-D183B9407BA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18" y="2916148"/>
            <a:ext cx="1671836" cy="222911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6F12C1F-5F72-6CF8-A491-56AA3756EAC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4" t="5491" r="28464" b="8799"/>
          <a:stretch>
            <a:fillRect/>
          </a:stretch>
        </p:blipFill>
        <p:spPr>
          <a:xfrm rot="20764191">
            <a:off x="4096913" y="1986885"/>
            <a:ext cx="1694250" cy="154223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CC98D921-2BB5-BC4E-276F-94BB4E93883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1" t="7042" r="33896" b="5003"/>
          <a:stretch>
            <a:fillRect/>
          </a:stretch>
        </p:blipFill>
        <p:spPr>
          <a:xfrm rot="21096632">
            <a:off x="9523563" y="5288049"/>
            <a:ext cx="1426816" cy="13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91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77729A-851A-DB26-4E1B-86564371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Pyelostomiakatetrin poisto</a:t>
            </a:r>
            <a:br>
              <a:rPr lang="fi-FI" dirty="0"/>
            </a:br>
            <a:r>
              <a:rPr lang="fi-FI" dirty="0"/>
              <a:t>- poistotekniikka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CA0647-1E75-AAE9-8229-31444CB8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3" y="2040394"/>
            <a:ext cx="10691265" cy="3739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Poistotekniikka</a:t>
            </a:r>
          </a:p>
          <a:p>
            <a:pPr lvl="1"/>
            <a:r>
              <a:rPr lang="fi-FI" dirty="0"/>
              <a:t>Aseptinen työskentely, välineet valmiiksi lähettyville</a:t>
            </a:r>
          </a:p>
          <a:p>
            <a:pPr lvl="1"/>
            <a:r>
              <a:rPr lang="fi-FI" dirty="0"/>
              <a:t>Ohjaa toimenpiteen kulku potilaalle, kylkiasento</a:t>
            </a:r>
          </a:p>
          <a:p>
            <a:pPr lvl="1"/>
            <a:r>
              <a:rPr lang="fi-FI" dirty="0"/>
              <a:t>Katetrin irrotus kiinnityssidoksista ja ihon puhdistus</a:t>
            </a:r>
          </a:p>
          <a:p>
            <a:pPr lvl="1"/>
            <a:r>
              <a:rPr lang="fi-FI" dirty="0"/>
              <a:t>Lukitusmekanismin vapautus. Lankalukollisessa mallissa katetrin kärjen suoristus letkua ”lypsämällä”. </a:t>
            </a:r>
            <a:r>
              <a:rPr lang="fi-FI" dirty="0" err="1"/>
              <a:t>Ballongin</a:t>
            </a:r>
            <a:r>
              <a:rPr lang="fi-FI" dirty="0"/>
              <a:t> tyhjennys rauhallisesti vapaalla paineella, jos mahdollista.</a:t>
            </a:r>
          </a:p>
          <a:p>
            <a:pPr lvl="1"/>
            <a:r>
              <a:rPr lang="fi-FI" dirty="0"/>
              <a:t>Varovainen ulosveto, ei voimalla. Jos katetri ei liiku, potilas tuntee voimakasta kipua tai tulee runsasta verenvuotoa keskeytys ja lääkärin konsultaatio.</a:t>
            </a:r>
          </a:p>
          <a:p>
            <a:pPr lvl="1"/>
            <a:r>
              <a:rPr lang="fi-FI" dirty="0"/>
              <a:t>Aukolle suositellaan painesidosta 30-60min ajaksi?</a:t>
            </a:r>
          </a:p>
          <a:p>
            <a:pPr lvl="1"/>
            <a:r>
              <a:rPr lang="fi-FI" dirty="0"/>
              <a:t>Lopuksi haavasidos, joka pidetään kuivana 24h.</a:t>
            </a:r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81D0147-5300-DECF-BAE9-7BA939ABC070}"/>
              </a:ext>
            </a:extLst>
          </p:cNvPr>
          <p:cNvSpPr txBox="1"/>
          <p:nvPr/>
        </p:nvSpPr>
        <p:spPr>
          <a:xfrm>
            <a:off x="8298425" y="3244334"/>
            <a:ext cx="349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Ei pyelostomiakatetrin katkaisua</a:t>
            </a:r>
            <a:r>
              <a:rPr lang="fi-FI" dirty="0"/>
              <a:t>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A0E902C-9101-8642-ED2B-ED75885410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6" t="4351" r="33281" b="12035"/>
          <a:stretch>
            <a:fillRect/>
          </a:stretch>
        </p:blipFill>
        <p:spPr>
          <a:xfrm>
            <a:off x="8462475" y="626166"/>
            <a:ext cx="2514852" cy="244304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7DEDB4A-5567-DD35-6013-A89D99DE8F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59" t="50000" r="13524" b="6442"/>
          <a:stretch>
            <a:fillRect/>
          </a:stretch>
        </p:blipFill>
        <p:spPr>
          <a:xfrm>
            <a:off x="6476345" y="5708547"/>
            <a:ext cx="1008367" cy="104359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8C76090-C816-20F7-F91C-A25C4C52B7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8001" r="9227" b="11610"/>
          <a:stretch>
            <a:fillRect/>
          </a:stretch>
        </p:blipFill>
        <p:spPr>
          <a:xfrm>
            <a:off x="5356401" y="5708546"/>
            <a:ext cx="883790" cy="10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55D584-7225-167A-1F9E-87A5C3FD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239599" cy="13075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400"/>
              <a:t>Pyelostomiakatetrin poisto</a:t>
            </a:r>
            <a:br>
              <a:rPr lang="fi-FI" sz="3400"/>
            </a:br>
            <a:r>
              <a:rPr lang="fi-FI" sz="3400"/>
              <a:t>- poiston jälkeen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15BE95-1337-20E2-B2EF-5DA486F72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465BE1-5936-51B9-F91B-9C9742D84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21992"/>
            <a:ext cx="6239599" cy="39410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500" b="1"/>
              <a:t>Seuranta </a:t>
            </a:r>
          </a:p>
          <a:p>
            <a:pPr lvl="1">
              <a:lnSpc>
                <a:spcPct val="100000"/>
              </a:lnSpc>
            </a:pPr>
            <a:r>
              <a:rPr lang="fi-FI" sz="1500"/>
              <a:t>Vuodelepo?</a:t>
            </a:r>
          </a:p>
          <a:p>
            <a:pPr lvl="1">
              <a:lnSpc>
                <a:spcPct val="100000"/>
              </a:lnSpc>
            </a:pPr>
            <a:r>
              <a:rPr lang="fi-FI" sz="1500"/>
              <a:t>Aukolta tuleva vuoto: sidoksen vaihdon tarve. Kanava sulkeutuu yleensä 24-48h sisällä.</a:t>
            </a:r>
          </a:p>
          <a:p>
            <a:pPr lvl="1">
              <a:lnSpc>
                <a:spcPct val="100000"/>
              </a:lnSpc>
            </a:pPr>
            <a:r>
              <a:rPr lang="fi-FI" sz="1500"/>
              <a:t>Oireet (kipu, kuume, hematuria)</a:t>
            </a:r>
          </a:p>
          <a:p>
            <a:pPr lvl="2">
              <a:lnSpc>
                <a:spcPct val="100000"/>
              </a:lnSpc>
            </a:pPr>
            <a:r>
              <a:rPr lang="fi-FI" sz="1500"/>
              <a:t>Vitaalien mittaus </a:t>
            </a:r>
          </a:p>
          <a:p>
            <a:pPr lvl="1">
              <a:lnSpc>
                <a:spcPct val="100000"/>
              </a:lnSpc>
            </a:pPr>
            <a:r>
              <a:rPr lang="fi-FI" sz="1500"/>
              <a:t>Virtsan normaali kulku onnistuu</a:t>
            </a:r>
          </a:p>
          <a:p>
            <a:pPr>
              <a:lnSpc>
                <a:spcPct val="100000"/>
              </a:lnSpc>
            </a:pPr>
            <a:r>
              <a:rPr lang="fi-FI" sz="1500" b="1"/>
              <a:t>Ohjaus</a:t>
            </a:r>
          </a:p>
          <a:p>
            <a:pPr lvl="1">
              <a:lnSpc>
                <a:spcPct val="100000"/>
              </a:lnSpc>
            </a:pPr>
            <a:r>
              <a:rPr lang="fi-FI" sz="1500"/>
              <a:t>Sidoksen vaihdot erityksen mukaan, suojaus vähintään 24h.</a:t>
            </a:r>
          </a:p>
          <a:p>
            <a:pPr lvl="1">
              <a:lnSpc>
                <a:spcPct val="100000"/>
              </a:lnSpc>
            </a:pPr>
            <a:r>
              <a:rPr lang="fi-FI" sz="1500"/>
              <a:t>Oireet ja niiden syyt (kuume, kipu, vuoto, hematuria)</a:t>
            </a:r>
          </a:p>
          <a:p>
            <a:pPr lvl="1">
              <a:lnSpc>
                <a:spcPct val="100000"/>
              </a:lnSpc>
            </a:pPr>
            <a:r>
              <a:rPr lang="fi-FI" sz="1500"/>
              <a:t>Ongelmatilanteet ja yhteydenottotahot</a:t>
            </a:r>
          </a:p>
          <a:p>
            <a:pPr>
              <a:lnSpc>
                <a:spcPct val="100000"/>
              </a:lnSpc>
            </a:pPr>
            <a:r>
              <a:rPr lang="fi-FI" sz="1500" b="1"/>
              <a:t>Dokumentointi</a:t>
            </a:r>
          </a:p>
          <a:p>
            <a:pPr>
              <a:lnSpc>
                <a:spcPct val="100000"/>
              </a:lnSpc>
            </a:pPr>
            <a:endParaRPr lang="fi-FI" sz="150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6A8BCAE-B80A-DB6F-C59A-B4BF77749A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" r="2" b="2"/>
          <a:stretch>
            <a:fillRect/>
          </a:stretch>
        </p:blipFill>
        <p:spPr>
          <a:xfrm>
            <a:off x="7583424" y="10"/>
            <a:ext cx="4608576" cy="6857990"/>
          </a:xfrm>
          <a:prstGeom prst="rect">
            <a:avLst/>
          </a:prstGeom>
        </p:spPr>
      </p:pic>
      <p:sp>
        <p:nvSpPr>
          <p:cNvPr id="11" name="Nuoli: Oikea 10">
            <a:extLst>
              <a:ext uri="{FF2B5EF4-FFF2-40B4-BE49-F238E27FC236}">
                <a16:creationId xmlns:a16="http://schemas.microsoft.com/office/drawing/2014/main" id="{508C059C-6884-EA89-A845-2BF20EB77FE3}"/>
              </a:ext>
            </a:extLst>
          </p:cNvPr>
          <p:cNvSpPr/>
          <p:nvPr/>
        </p:nvSpPr>
        <p:spPr>
          <a:xfrm>
            <a:off x="4332847" y="3847478"/>
            <a:ext cx="4259734" cy="465491"/>
          </a:xfrm>
          <a:prstGeom prst="rightArrow">
            <a:avLst>
              <a:gd name="adj1" fmla="val 50000"/>
              <a:gd name="adj2" fmla="val 146025"/>
            </a:avLst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86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FE965-B8F5-7805-356C-DFE5EFA9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336F91-55A0-8799-E77A-2F996708E6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Käytännöt ja ohjeistukset vaihtelevat paljon</a:t>
            </a:r>
          </a:p>
          <a:p>
            <a:pPr lvl="1"/>
            <a:r>
              <a:rPr lang="fi-FI" dirty="0"/>
              <a:t>Sidos, vaihtoväli, kiinnitys</a:t>
            </a:r>
          </a:p>
          <a:p>
            <a:pPr lvl="1"/>
            <a:r>
              <a:rPr lang="fi-FI" dirty="0"/>
              <a:t>Virtsapussit, vaihtoväli, yhdistäjä, kolmitiehana</a:t>
            </a:r>
          </a:p>
          <a:p>
            <a:pPr lvl="1"/>
            <a:r>
              <a:rPr lang="fi-FI" dirty="0"/>
              <a:t>Huuhtelu, nestemäärä ja aspirointi</a:t>
            </a:r>
          </a:p>
          <a:p>
            <a:pPr lvl="1"/>
            <a:r>
              <a:rPr lang="fi-FI" dirty="0"/>
              <a:t>Valmistelut</a:t>
            </a:r>
          </a:p>
          <a:p>
            <a:pPr lvl="1"/>
            <a:r>
              <a:rPr lang="fi-FI" dirty="0"/>
              <a:t>Potilaan ohjaus, kirjallinen materiaali</a:t>
            </a:r>
          </a:p>
          <a:p>
            <a:r>
              <a:rPr lang="fi-FI" b="1" dirty="0"/>
              <a:t>Tutkittua tietoa vähän</a:t>
            </a:r>
          </a:p>
          <a:p>
            <a:pPr lvl="1"/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302FC6E-D6DD-9E8C-8926-E81BCE6A07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Tärkeintä</a:t>
            </a:r>
          </a:p>
          <a:p>
            <a:pPr lvl="1"/>
            <a:r>
              <a:rPr lang="fi-FI" dirty="0"/>
              <a:t>Aseptiikka</a:t>
            </a:r>
          </a:p>
          <a:p>
            <a:pPr lvl="1"/>
            <a:r>
              <a:rPr lang="fi-FI" dirty="0"/>
              <a:t>Katetrin toimivuus</a:t>
            </a:r>
          </a:p>
          <a:p>
            <a:pPr lvl="1"/>
            <a:r>
              <a:rPr lang="fi-FI" dirty="0"/>
              <a:t>Ongelmien ehkäisy, havainnointi ja toiminta ongelmatilanteissa</a:t>
            </a:r>
          </a:p>
          <a:p>
            <a:pPr lvl="1"/>
            <a:r>
              <a:rPr lang="fi-FI" dirty="0"/>
              <a:t>Potilasohjaus</a:t>
            </a:r>
          </a:p>
          <a:p>
            <a:pPr lvl="1"/>
            <a:r>
              <a:rPr lang="fi-FI" dirty="0"/>
              <a:t>Dokumentointi</a:t>
            </a:r>
          </a:p>
        </p:txBody>
      </p:sp>
    </p:spTree>
    <p:extLst>
      <p:ext uri="{BB962C8B-B14F-4D97-AF65-F5344CB8AC3E}">
        <p14:creationId xmlns:p14="http://schemas.microsoft.com/office/powerpoint/2010/main" val="62574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96117-0E28-391A-798D-C6305AD7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01" y="88135"/>
            <a:ext cx="10691265" cy="1307592"/>
          </a:xfrm>
        </p:spPr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8215AF-B78E-0F06-6446-E3F52900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23" y="808837"/>
            <a:ext cx="10691265" cy="524032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sz="1400" dirty="0"/>
          </a:p>
          <a:p>
            <a:r>
              <a:rPr lang="fi-FI" sz="1400" b="1" i="0" dirty="0">
                <a:effectLst/>
              </a:rPr>
              <a:t>EAUN – European Association of </a:t>
            </a:r>
            <a:r>
              <a:rPr lang="fi-FI" sz="1400" b="1" i="0" dirty="0" err="1">
                <a:effectLst/>
              </a:rPr>
              <a:t>Urology</a:t>
            </a:r>
            <a:r>
              <a:rPr lang="fi-FI" sz="1400" b="1" i="0" dirty="0">
                <a:effectLst/>
              </a:rPr>
              <a:t> </a:t>
            </a:r>
            <a:r>
              <a:rPr lang="fi-FI" sz="1400" b="1" i="0" dirty="0" err="1">
                <a:effectLst/>
              </a:rPr>
              <a:t>Nurses</a:t>
            </a:r>
            <a:r>
              <a:rPr lang="fi-FI" sz="1400" b="1" dirty="0"/>
              <a:t>. </a:t>
            </a:r>
            <a:r>
              <a:rPr lang="fi-FI" sz="1400" i="1" dirty="0"/>
              <a:t>(</a:t>
            </a:r>
            <a:r>
              <a:rPr lang="fi-FI" sz="1400" b="0" i="1" dirty="0" err="1">
                <a:effectLst/>
              </a:rPr>
              <a:t>n.d</a:t>
            </a:r>
            <a:r>
              <a:rPr lang="fi-FI" sz="1400" b="0" i="1" dirty="0">
                <a:effectLst/>
              </a:rPr>
              <a:t>.).</a:t>
            </a:r>
            <a:r>
              <a:rPr lang="fi-FI" sz="1400" b="0" i="0" dirty="0">
                <a:effectLst/>
              </a:rPr>
              <a:t> </a:t>
            </a:r>
            <a:r>
              <a:rPr lang="fi-FI" sz="1400" b="0" i="1" dirty="0" err="1">
                <a:effectLst/>
              </a:rPr>
              <a:t>Pigtail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Nephrostomy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Catheter</a:t>
            </a:r>
            <a:r>
              <a:rPr lang="fi-FI" sz="1400" b="0" i="1" dirty="0">
                <a:effectLst/>
              </a:rPr>
              <a:t> – e-</a:t>
            </a:r>
            <a:r>
              <a:rPr lang="fi-FI" sz="1400" b="0" i="1" dirty="0" err="1">
                <a:effectLst/>
              </a:rPr>
              <a:t>learning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course</a:t>
            </a:r>
            <a:r>
              <a:rPr lang="fi-FI" sz="1400" b="0" i="1" dirty="0">
                <a:effectLst/>
              </a:rPr>
              <a:t>.</a:t>
            </a:r>
            <a:r>
              <a:rPr lang="fi-FI" sz="1400" b="0" i="0" dirty="0">
                <a:effectLst/>
              </a:rPr>
              <a:t> European Association of </a:t>
            </a:r>
            <a:r>
              <a:rPr lang="fi-FI" sz="1400" b="0" i="0" dirty="0" err="1">
                <a:effectLst/>
              </a:rPr>
              <a:t>Urology</a:t>
            </a:r>
            <a:r>
              <a:rPr lang="fi-FI" sz="1400" b="0" i="0" dirty="0">
                <a:effectLst/>
              </a:rPr>
              <a:t> </a:t>
            </a:r>
            <a:r>
              <a:rPr lang="fi-FI" sz="1400" b="0" i="0" dirty="0" err="1">
                <a:effectLst/>
              </a:rPr>
              <a:t>Nurses</a:t>
            </a:r>
            <a:r>
              <a:rPr lang="fi-FI" sz="1400" b="0" i="0" dirty="0">
                <a:effectLst/>
              </a:rPr>
              <a:t>, in </a:t>
            </a:r>
            <a:r>
              <a:rPr lang="fi-FI" sz="1400" b="0" i="0" dirty="0" err="1">
                <a:effectLst/>
              </a:rPr>
              <a:t>collaboration</a:t>
            </a:r>
            <a:r>
              <a:rPr lang="fi-FI" sz="1400" b="0" i="0" dirty="0">
                <a:effectLst/>
              </a:rPr>
              <a:t> </a:t>
            </a:r>
            <a:r>
              <a:rPr lang="fi-FI" sz="1400" b="0" i="0" dirty="0" err="1">
                <a:effectLst/>
              </a:rPr>
              <a:t>with</a:t>
            </a:r>
            <a:r>
              <a:rPr lang="fi-FI" sz="1400" b="0" i="0" dirty="0">
                <a:effectLst/>
              </a:rPr>
              <a:t> </a:t>
            </a:r>
            <a:r>
              <a:rPr lang="fi-FI" sz="1400" b="0" i="0" dirty="0" err="1">
                <a:effectLst/>
              </a:rPr>
              <a:t>Aalborg</a:t>
            </a:r>
            <a:r>
              <a:rPr lang="fi-FI" sz="1400" b="0" i="0" dirty="0">
                <a:effectLst/>
              </a:rPr>
              <a:t> </a:t>
            </a:r>
            <a:r>
              <a:rPr lang="fi-FI" sz="1400" b="0" i="0" dirty="0" err="1">
                <a:effectLst/>
              </a:rPr>
              <a:t>University</a:t>
            </a:r>
            <a:r>
              <a:rPr lang="fi-FI" sz="1400" b="0" i="0" dirty="0">
                <a:effectLst/>
              </a:rPr>
              <a:t> </a:t>
            </a:r>
            <a:r>
              <a:rPr lang="fi-FI" sz="1400" b="0" i="0" dirty="0" err="1">
                <a:effectLst/>
              </a:rPr>
              <a:t>Hospital</a:t>
            </a:r>
            <a:r>
              <a:rPr lang="fi-FI" sz="1400" b="0" i="0" dirty="0">
                <a:effectLst/>
              </a:rPr>
              <a:t>, </a:t>
            </a:r>
            <a:r>
              <a:rPr lang="fi-FI" sz="1400" b="0" i="0" dirty="0" err="1">
                <a:effectLst/>
              </a:rPr>
              <a:t>Denmark</a:t>
            </a:r>
            <a:r>
              <a:rPr lang="fi-FI" sz="1400" b="0" i="0" dirty="0">
                <a:effectLst/>
              </a:rPr>
              <a:t>. Saatavilla: </a:t>
            </a:r>
            <a:r>
              <a:rPr lang="fi-FI" sz="1400" b="0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https://nurses.uroweb.org</a:t>
            </a:r>
            <a:endParaRPr lang="fi-FI" sz="1400" dirty="0">
              <a:effectLst/>
            </a:endParaRPr>
          </a:p>
          <a:p>
            <a:pPr marL="0" indent="0">
              <a:buNone/>
            </a:pPr>
            <a:endParaRPr lang="fi-FI" sz="1400" dirty="0">
              <a:effectLst/>
            </a:endParaRPr>
          </a:p>
          <a:p>
            <a:r>
              <a:rPr lang="fi-FI" sz="1400" b="1" i="0" err="1">
                <a:effectLst/>
              </a:rPr>
              <a:t>Almeda</a:t>
            </a:r>
            <a:r>
              <a:rPr lang="fi-FI" sz="1400" b="1" i="0" dirty="0">
                <a:effectLst/>
              </a:rPr>
              <a:t>, J.</a:t>
            </a:r>
            <a:r>
              <a:rPr lang="fi-FI" sz="1400" b="0" i="0" dirty="0">
                <a:effectLst/>
              </a:rPr>
              <a:t> (2022). </a:t>
            </a:r>
            <a:r>
              <a:rPr lang="fi-FI" sz="1400" b="0" i="1" err="1">
                <a:effectLst/>
              </a:rPr>
              <a:t>Nephroureteral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err="1">
                <a:effectLst/>
              </a:rPr>
              <a:t>Catheters</a:t>
            </a:r>
            <a:r>
              <a:rPr lang="fi-FI" sz="1400" b="0" i="1" dirty="0">
                <a:effectLst/>
              </a:rPr>
              <a:t>.</a:t>
            </a:r>
            <a:r>
              <a:rPr lang="fi-FI" sz="1400" b="0" i="0" dirty="0">
                <a:effectLst/>
              </a:rPr>
              <a:t> </a:t>
            </a:r>
            <a:r>
              <a:rPr lang="fi-FI" sz="1400" b="0" i="1" dirty="0">
                <a:effectLst/>
              </a:rPr>
              <a:t>Journal of </a:t>
            </a:r>
            <a:r>
              <a:rPr lang="fi-FI" sz="1400" b="0" i="1" err="1">
                <a:effectLst/>
              </a:rPr>
              <a:t>Radiology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err="1">
                <a:effectLst/>
              </a:rPr>
              <a:t>Nursing</a:t>
            </a:r>
            <a:r>
              <a:rPr lang="fi-FI" sz="1400" b="0" i="1" dirty="0">
                <a:effectLst/>
              </a:rPr>
              <a:t>, 41</a:t>
            </a:r>
            <a:r>
              <a:rPr lang="fi-FI" sz="1400" b="0" i="0" dirty="0">
                <a:effectLst/>
              </a:rPr>
              <a:t>(2), 117–122.</a:t>
            </a:r>
            <a:r>
              <a:rPr lang="fi-FI" sz="1400" dirty="0"/>
              <a:t> </a:t>
            </a:r>
            <a:r>
              <a:rPr lang="fi-FI" sz="1400" b="0" i="0" dirty="0">
                <a:effectLst/>
              </a:rPr>
              <a:t>https://doi.org/10.1016/j.jradnu.2022.02.009</a:t>
            </a:r>
            <a:endParaRPr lang="fi-FI" sz="1400" dirty="0">
              <a:effectLst/>
            </a:endParaRPr>
          </a:p>
          <a:p>
            <a:pPr marL="0" indent="0">
              <a:buNone/>
            </a:pPr>
            <a:endParaRPr lang="fi-FI" sz="1400" dirty="0">
              <a:effectLst/>
            </a:endParaRPr>
          </a:p>
          <a:p>
            <a:r>
              <a:rPr lang="fi-FI" sz="1400" b="1" i="0" dirty="0">
                <a:effectLst/>
              </a:rPr>
              <a:t>Elliott, E. D.</a:t>
            </a:r>
            <a:r>
              <a:rPr lang="fi-FI" sz="1400" b="0" i="0" dirty="0">
                <a:effectLst/>
              </a:rPr>
              <a:t> (2025). </a:t>
            </a:r>
            <a:r>
              <a:rPr lang="fi-FI" sz="1400" b="0" i="1" err="1">
                <a:effectLst/>
              </a:rPr>
              <a:t>Nursing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err="1">
                <a:effectLst/>
              </a:rPr>
              <a:t>care</a:t>
            </a:r>
            <a:r>
              <a:rPr lang="fi-FI" sz="1400" b="0" i="1" dirty="0">
                <a:effectLst/>
              </a:rPr>
              <a:t> and </a:t>
            </a:r>
            <a:r>
              <a:rPr lang="fi-FI" sz="1400" b="0" i="1" err="1">
                <a:effectLst/>
              </a:rPr>
              <a:t>considerations</a:t>
            </a:r>
            <a:r>
              <a:rPr lang="fi-FI" sz="1400" b="0" i="1" dirty="0">
                <a:effectLst/>
              </a:rPr>
              <a:t> for </a:t>
            </a:r>
            <a:r>
              <a:rPr lang="fi-FI" sz="1400" b="0" i="1" err="1">
                <a:effectLst/>
              </a:rPr>
              <a:t>patients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err="1">
                <a:effectLst/>
              </a:rPr>
              <a:t>with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err="1">
                <a:effectLst/>
              </a:rPr>
              <a:t>percutaneous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err="1">
                <a:effectLst/>
              </a:rPr>
              <a:t>nephrostomy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err="1">
                <a:effectLst/>
              </a:rPr>
              <a:t>tubes</a:t>
            </a:r>
            <a:r>
              <a:rPr lang="fi-FI" sz="1400" b="0" i="1" dirty="0">
                <a:effectLst/>
              </a:rPr>
              <a:t>.</a:t>
            </a:r>
            <a:r>
              <a:rPr lang="fi-FI" sz="1400" b="0" i="0" dirty="0">
                <a:effectLst/>
              </a:rPr>
              <a:t> </a:t>
            </a:r>
            <a:r>
              <a:rPr lang="fi-FI" sz="1400" b="0" i="1" err="1">
                <a:effectLst/>
              </a:rPr>
              <a:t>Urologic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err="1">
                <a:effectLst/>
              </a:rPr>
              <a:t>Nursing</a:t>
            </a:r>
            <a:r>
              <a:rPr lang="fi-FI" sz="1400" b="0" i="1" dirty="0">
                <a:effectLst/>
              </a:rPr>
              <a:t>, 45</a:t>
            </a:r>
            <a:r>
              <a:rPr lang="fi-FI" sz="1400" b="0" i="0" dirty="0">
                <a:effectLst/>
              </a:rPr>
              <a:t>(1), 25–31.</a:t>
            </a:r>
            <a:r>
              <a:rPr lang="fi-FI" sz="1400" dirty="0"/>
              <a:t> </a:t>
            </a:r>
            <a:r>
              <a:rPr lang="fi-FI" sz="1400" b="0" i="0" dirty="0">
                <a:effectLst/>
              </a:rPr>
              <a:t>https://doi.org/10.7257/2168-4626.2025.45.1.25</a:t>
            </a:r>
            <a:endParaRPr lang="fi-FI" sz="1400" dirty="0">
              <a:effectLst/>
            </a:endParaRPr>
          </a:p>
          <a:p>
            <a:pPr marL="0" indent="0">
              <a:buNone/>
            </a:pPr>
            <a:endParaRPr lang="fi-FI" sz="1400" dirty="0">
              <a:effectLst/>
            </a:endParaRPr>
          </a:p>
          <a:p>
            <a:r>
              <a:rPr lang="fi-FI" sz="1400" b="1" i="0" dirty="0" err="1">
                <a:effectLst/>
              </a:rPr>
              <a:t>Rizzo</a:t>
            </a:r>
            <a:r>
              <a:rPr lang="fi-FI" sz="1400" b="1" i="0" dirty="0">
                <a:effectLst/>
              </a:rPr>
              <a:t>, M., </a:t>
            </a:r>
            <a:r>
              <a:rPr lang="fi-FI" sz="1400" b="1" i="0" dirty="0" err="1">
                <a:effectLst/>
              </a:rPr>
              <a:t>Ongaro</a:t>
            </a:r>
            <a:r>
              <a:rPr lang="fi-FI" sz="1400" b="1" i="0" dirty="0">
                <a:effectLst/>
              </a:rPr>
              <a:t>, L., </a:t>
            </a:r>
            <a:r>
              <a:rPr lang="fi-FI" sz="1400" b="1" i="0" dirty="0" err="1">
                <a:effectLst/>
              </a:rPr>
              <a:t>Claps</a:t>
            </a:r>
            <a:r>
              <a:rPr lang="fi-FI" sz="1400" b="1" i="0" dirty="0">
                <a:effectLst/>
              </a:rPr>
              <a:t>, F., </a:t>
            </a:r>
            <a:r>
              <a:rPr lang="fi-FI" sz="1400" b="1" i="0" dirty="0" err="1">
                <a:effectLst/>
              </a:rPr>
              <a:t>Cai</a:t>
            </a:r>
            <a:r>
              <a:rPr lang="fi-FI" sz="1400" b="1" i="0" dirty="0">
                <a:effectLst/>
              </a:rPr>
              <a:t>, T., </a:t>
            </a:r>
            <a:r>
              <a:rPr lang="fi-FI" sz="1400" b="1" i="0" dirty="0" err="1">
                <a:effectLst/>
              </a:rPr>
              <a:t>Umari</a:t>
            </a:r>
            <a:r>
              <a:rPr lang="fi-FI" sz="1400" b="1" i="0" dirty="0">
                <a:effectLst/>
              </a:rPr>
              <a:t>, P., </a:t>
            </a:r>
            <a:r>
              <a:rPr lang="fi-FI" sz="1400" b="1" i="0" dirty="0" err="1">
                <a:effectLst/>
              </a:rPr>
              <a:t>Bucci</a:t>
            </a:r>
            <a:r>
              <a:rPr lang="fi-FI" sz="1400" b="1" i="0" dirty="0">
                <a:effectLst/>
              </a:rPr>
              <a:t>, S., </a:t>
            </a:r>
            <a:r>
              <a:rPr lang="fi-FI" sz="1400" b="1" i="0" dirty="0" err="1">
                <a:effectLst/>
              </a:rPr>
              <a:t>Trombetta</a:t>
            </a:r>
            <a:r>
              <a:rPr lang="fi-FI" sz="1400" b="1" i="0" dirty="0">
                <a:effectLst/>
              </a:rPr>
              <a:t>, C., &amp; </a:t>
            </a:r>
            <a:r>
              <a:rPr lang="fi-FI" sz="1400" b="1" i="0" dirty="0" err="1">
                <a:effectLst/>
              </a:rPr>
              <a:t>Liguori</a:t>
            </a:r>
            <a:r>
              <a:rPr lang="fi-FI" sz="1400" b="1" i="0" dirty="0">
                <a:effectLst/>
              </a:rPr>
              <a:t>, G.</a:t>
            </a:r>
            <a:r>
              <a:rPr lang="fi-FI" sz="1400" b="0" i="0" dirty="0">
                <a:effectLst/>
              </a:rPr>
              <a:t> (2020).</a:t>
            </a:r>
            <a:r>
              <a:rPr lang="fi-FI" sz="1400" dirty="0"/>
              <a:t> </a:t>
            </a:r>
            <a:r>
              <a:rPr lang="fi-FI" sz="1400" b="0" i="1" dirty="0">
                <a:effectLst/>
              </a:rPr>
              <a:t>An </a:t>
            </a:r>
            <a:r>
              <a:rPr lang="fi-FI" sz="1400" b="0" i="1" dirty="0" err="1">
                <a:effectLst/>
              </a:rPr>
              <a:t>observational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cohort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study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investigating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the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incidence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rate</a:t>
            </a:r>
            <a:r>
              <a:rPr lang="fi-FI" sz="1400" b="0" i="1" dirty="0">
                <a:effectLst/>
              </a:rPr>
              <a:t> of </a:t>
            </a:r>
            <a:r>
              <a:rPr lang="fi-FI" sz="1400" b="0" i="1" dirty="0" err="1">
                <a:effectLst/>
              </a:rPr>
              <a:t>infectious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complications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after</a:t>
            </a:r>
            <a:r>
              <a:rPr lang="fi-FI" sz="1400" b="0" i="1" dirty="0">
                <a:effectLst/>
              </a:rPr>
              <a:t> routine </a:t>
            </a:r>
            <a:r>
              <a:rPr lang="fi-FI" sz="1400" b="0" i="1" dirty="0" err="1">
                <a:effectLst/>
              </a:rPr>
              <a:t>office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nephrostomy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tube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replacement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without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using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antimicrobial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prophylaxis</a:t>
            </a:r>
            <a:r>
              <a:rPr lang="fi-FI" sz="1400" b="0" i="1" dirty="0">
                <a:effectLst/>
              </a:rPr>
              <a:t>.</a:t>
            </a:r>
            <a:r>
              <a:rPr lang="fi-FI" sz="1400" b="0" i="0" dirty="0">
                <a:effectLst/>
              </a:rPr>
              <a:t> </a:t>
            </a:r>
            <a:r>
              <a:rPr lang="fi-FI" sz="1400" b="0" i="1" dirty="0" err="1">
                <a:effectLst/>
              </a:rPr>
              <a:t>Urology</a:t>
            </a:r>
            <a:r>
              <a:rPr lang="fi-FI" sz="1400" b="0" i="1" dirty="0">
                <a:effectLst/>
              </a:rPr>
              <a:t>, 147</a:t>
            </a:r>
            <a:r>
              <a:rPr lang="fi-FI" sz="1400" b="0" i="0" dirty="0">
                <a:effectLst/>
              </a:rPr>
              <a:t>, 27–32.</a:t>
            </a:r>
            <a:r>
              <a:rPr lang="fi-FI" sz="1400" dirty="0"/>
              <a:t> </a:t>
            </a:r>
            <a:r>
              <a:rPr lang="fi-FI" sz="1400" b="0" i="0" dirty="0">
                <a:effectLst/>
              </a:rPr>
              <a:t>https://doi.org/10.1016/j.urology.2020.10.020</a:t>
            </a:r>
            <a:endParaRPr lang="fi-FI" sz="1400" dirty="0">
              <a:effectLst/>
            </a:endParaRPr>
          </a:p>
          <a:p>
            <a:br>
              <a:rPr lang="fi-FI" sz="1400" dirty="0">
                <a:effectLst/>
              </a:rPr>
            </a:br>
            <a:r>
              <a:rPr lang="fi-FI" sz="1400" b="1" i="0" dirty="0" err="1">
                <a:effectLst/>
              </a:rPr>
              <a:t>Dablan</a:t>
            </a:r>
            <a:r>
              <a:rPr lang="fi-FI" sz="1400" b="1" i="0" dirty="0">
                <a:effectLst/>
              </a:rPr>
              <a:t>, A., </a:t>
            </a:r>
            <a:r>
              <a:rPr lang="fi-FI" sz="1400" b="1" i="0" dirty="0" err="1">
                <a:effectLst/>
              </a:rPr>
              <a:t>Okur</a:t>
            </a:r>
            <a:r>
              <a:rPr lang="fi-FI" sz="1400" b="1" i="0" dirty="0">
                <a:effectLst/>
              </a:rPr>
              <a:t>, Z., </a:t>
            </a:r>
            <a:r>
              <a:rPr lang="fi-FI" sz="1400" b="1" i="0" dirty="0" err="1">
                <a:effectLst/>
              </a:rPr>
              <a:t>Cingöz</a:t>
            </a:r>
            <a:r>
              <a:rPr lang="fi-FI" sz="1400" b="1" i="0" dirty="0">
                <a:effectLst/>
              </a:rPr>
              <a:t>, M., </a:t>
            </a:r>
            <a:r>
              <a:rPr lang="fi-FI" sz="1400" b="1" i="0" dirty="0" err="1">
                <a:effectLst/>
              </a:rPr>
              <a:t>Erdim</a:t>
            </a:r>
            <a:r>
              <a:rPr lang="fi-FI" sz="1400" b="1" i="0" dirty="0">
                <a:effectLst/>
              </a:rPr>
              <a:t>, Ç., </a:t>
            </a:r>
            <a:r>
              <a:rPr lang="fi-FI" sz="1400" b="1" i="0" dirty="0" err="1">
                <a:effectLst/>
              </a:rPr>
              <a:t>Arslan</a:t>
            </a:r>
            <a:r>
              <a:rPr lang="fi-FI" sz="1400" b="1" i="0" dirty="0">
                <a:effectLst/>
              </a:rPr>
              <a:t>, M. F., </a:t>
            </a:r>
            <a:r>
              <a:rPr lang="fi-FI" sz="1400" b="1" i="0" dirty="0" err="1">
                <a:effectLst/>
              </a:rPr>
              <a:t>Türksayar</a:t>
            </a:r>
            <a:r>
              <a:rPr lang="fi-FI" sz="1400" b="1" i="0" dirty="0">
                <a:effectLst/>
              </a:rPr>
              <a:t>, O., </a:t>
            </a:r>
            <a:r>
              <a:rPr lang="fi-FI" sz="1400" b="1" i="0" dirty="0" err="1">
                <a:effectLst/>
              </a:rPr>
              <a:t>Özgiül</a:t>
            </a:r>
            <a:r>
              <a:rPr lang="fi-FI" sz="1400" b="1" i="0" dirty="0">
                <a:effectLst/>
              </a:rPr>
              <a:t>, H., </a:t>
            </a:r>
            <a:r>
              <a:rPr lang="fi-FI" sz="1400" b="1" i="0" dirty="0" err="1">
                <a:effectLst/>
              </a:rPr>
              <a:t>Güzelbey</a:t>
            </a:r>
            <a:r>
              <a:rPr lang="fi-FI" sz="1400" b="1" i="0" dirty="0">
                <a:effectLst/>
              </a:rPr>
              <a:t>, T., &amp; </a:t>
            </a:r>
            <a:r>
              <a:rPr lang="fi-FI" sz="1400" b="1" i="0" dirty="0" err="1">
                <a:effectLst/>
              </a:rPr>
              <a:t>Mutlu</a:t>
            </a:r>
            <a:r>
              <a:rPr lang="fi-FI" sz="1400" b="1" i="0" dirty="0">
                <a:effectLst/>
              </a:rPr>
              <a:t>, İ. N.</a:t>
            </a:r>
            <a:r>
              <a:rPr lang="fi-FI" sz="1400" b="0" i="0" dirty="0">
                <a:effectLst/>
              </a:rPr>
              <a:t> (2025).</a:t>
            </a:r>
            <a:r>
              <a:rPr lang="fi-FI" sz="1400" dirty="0"/>
              <a:t> </a:t>
            </a:r>
            <a:r>
              <a:rPr lang="fi-FI" sz="1400" b="0" i="1" dirty="0" err="1">
                <a:effectLst/>
              </a:rPr>
              <a:t>Predictors</a:t>
            </a:r>
            <a:r>
              <a:rPr lang="fi-FI" sz="1400" b="0" i="1" dirty="0">
                <a:effectLst/>
              </a:rPr>
              <a:t> of </a:t>
            </a:r>
            <a:r>
              <a:rPr lang="fi-FI" sz="1400" b="0" i="1" dirty="0" err="1">
                <a:effectLst/>
              </a:rPr>
              <a:t>nephrostomy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catheter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dislodgement</a:t>
            </a:r>
            <a:r>
              <a:rPr lang="fi-FI" sz="1400" b="0" i="1" dirty="0">
                <a:effectLst/>
              </a:rPr>
              <a:t>: </a:t>
            </a:r>
            <a:r>
              <a:rPr lang="fi-FI" sz="1400" b="0" i="1" dirty="0" err="1">
                <a:effectLst/>
              </a:rPr>
              <a:t>Insights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from</a:t>
            </a:r>
            <a:r>
              <a:rPr lang="fi-FI" sz="1400" b="0" i="1" dirty="0">
                <a:effectLst/>
              </a:rPr>
              <a:t> a </a:t>
            </a:r>
            <a:r>
              <a:rPr lang="fi-FI" sz="1400" b="0" i="1" dirty="0" err="1">
                <a:effectLst/>
              </a:rPr>
              <a:t>retrospective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analysis</a:t>
            </a:r>
            <a:r>
              <a:rPr lang="fi-FI" sz="1400" b="0" i="1" dirty="0">
                <a:effectLst/>
              </a:rPr>
              <a:t>.</a:t>
            </a:r>
            <a:r>
              <a:rPr lang="fi-FI" sz="1400" b="0" i="0" dirty="0">
                <a:effectLst/>
              </a:rPr>
              <a:t> </a:t>
            </a:r>
            <a:r>
              <a:rPr lang="fi-FI" sz="1400" b="0" i="1" dirty="0" err="1">
                <a:effectLst/>
              </a:rPr>
              <a:t>Cardiovascular</a:t>
            </a:r>
            <a:r>
              <a:rPr lang="fi-FI" sz="1400" b="0" i="1" dirty="0">
                <a:effectLst/>
              </a:rPr>
              <a:t> and </a:t>
            </a:r>
            <a:r>
              <a:rPr lang="fi-FI" sz="1400" b="0" i="1" dirty="0" err="1">
                <a:effectLst/>
              </a:rPr>
              <a:t>Interventional</a:t>
            </a:r>
            <a:r>
              <a:rPr lang="fi-FI" sz="1400" b="0" i="1" dirty="0">
                <a:effectLst/>
              </a:rPr>
              <a:t> </a:t>
            </a:r>
            <a:r>
              <a:rPr lang="fi-FI" sz="1400" b="0" i="1" dirty="0" err="1">
                <a:effectLst/>
              </a:rPr>
              <a:t>Radiology</a:t>
            </a:r>
            <a:r>
              <a:rPr lang="fi-FI" sz="1400" b="0" i="1" dirty="0">
                <a:effectLst/>
              </a:rPr>
              <a:t>, 48</a:t>
            </a:r>
            <a:r>
              <a:rPr lang="fi-FI" sz="1400" b="0" i="0" dirty="0">
                <a:effectLst/>
              </a:rPr>
              <a:t>, 633–642.</a:t>
            </a:r>
            <a:r>
              <a:rPr lang="fi-FI" sz="1400" dirty="0"/>
              <a:t> </a:t>
            </a:r>
            <a:r>
              <a:rPr lang="fi-FI" sz="1400" b="0" i="0" dirty="0">
                <a:effectLst/>
              </a:rPr>
              <a:t>https://doi.org/10.1007/s00270-025-04020-y</a:t>
            </a:r>
            <a:endParaRPr lang="fi-FI" sz="1400" dirty="0">
              <a:effectLst/>
            </a:endParaRP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813886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0B6F6B-DFEB-7978-ACF7-71A224AA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05" y="88135"/>
            <a:ext cx="10691265" cy="1307592"/>
          </a:xfrm>
        </p:spPr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B0B552-0E07-225B-C1E9-63390218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06" y="905347"/>
            <a:ext cx="10691265" cy="535845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sz="1400" dirty="0">
              <a:effectLst/>
              <a:latin typeface="+mj-lt"/>
            </a:endParaRPr>
          </a:p>
          <a:p>
            <a:r>
              <a:rPr lang="fi-FI" sz="1400" b="1" i="0" dirty="0">
                <a:effectLst/>
                <a:latin typeface="+mj-lt"/>
              </a:rPr>
              <a:t>Ahmad, M. U., </a:t>
            </a:r>
            <a:r>
              <a:rPr lang="fi-FI" sz="1400" b="1" i="0" err="1">
                <a:effectLst/>
                <a:latin typeface="+mj-lt"/>
              </a:rPr>
              <a:t>Siddiqui</a:t>
            </a:r>
            <a:r>
              <a:rPr lang="fi-FI" sz="1400" b="1" i="0" dirty="0">
                <a:effectLst/>
                <a:latin typeface="+mj-lt"/>
              </a:rPr>
              <a:t>, S., </a:t>
            </a:r>
            <a:r>
              <a:rPr lang="fi-FI" sz="1400" b="1" i="0" err="1">
                <a:effectLst/>
                <a:latin typeface="+mj-lt"/>
              </a:rPr>
              <a:t>Ashraf</a:t>
            </a:r>
            <a:r>
              <a:rPr lang="fi-FI" sz="1400" b="1" i="0" dirty="0">
                <a:effectLst/>
                <a:latin typeface="+mj-lt"/>
              </a:rPr>
              <a:t>, F. A., </a:t>
            </a:r>
            <a:r>
              <a:rPr lang="fi-FI" sz="1400" b="1" i="0" err="1">
                <a:effectLst/>
                <a:latin typeface="+mj-lt"/>
              </a:rPr>
              <a:t>Iqbal</a:t>
            </a:r>
            <a:r>
              <a:rPr lang="fi-FI" sz="1400" b="1" i="0" dirty="0">
                <a:effectLst/>
                <a:latin typeface="+mj-lt"/>
              </a:rPr>
              <a:t>, R., </a:t>
            </a:r>
            <a:r>
              <a:rPr lang="fi-FI" sz="1400" b="1" i="0" err="1">
                <a:effectLst/>
                <a:latin typeface="+mj-lt"/>
              </a:rPr>
              <a:t>Ehsanullah</a:t>
            </a:r>
            <a:r>
              <a:rPr lang="fi-FI" sz="1400" b="1" i="0" dirty="0">
                <a:effectLst/>
                <a:latin typeface="+mj-lt"/>
              </a:rPr>
              <a:t>, S. A. M., </a:t>
            </a:r>
            <a:r>
              <a:rPr lang="fi-FI" sz="1400" b="1" i="0" err="1">
                <a:effectLst/>
                <a:latin typeface="+mj-lt"/>
              </a:rPr>
              <a:t>AlFayadh</a:t>
            </a:r>
            <a:r>
              <a:rPr lang="fi-FI" sz="1400" b="1" i="0" dirty="0">
                <a:effectLst/>
                <a:latin typeface="+mj-lt"/>
              </a:rPr>
              <a:t>, A., </a:t>
            </a:r>
            <a:r>
              <a:rPr lang="fi-FI" sz="1400" b="1" i="0" err="1">
                <a:effectLst/>
                <a:latin typeface="+mj-lt"/>
              </a:rPr>
              <a:t>Sameem</a:t>
            </a:r>
            <a:r>
              <a:rPr lang="fi-FI" sz="1400" b="1" i="0" dirty="0">
                <a:effectLst/>
                <a:latin typeface="+mj-lt"/>
              </a:rPr>
              <a:t> </a:t>
            </a:r>
            <a:r>
              <a:rPr lang="fi-FI" sz="1400" b="1" i="0" err="1">
                <a:effectLst/>
                <a:latin typeface="+mj-lt"/>
              </a:rPr>
              <a:t>Siddiqui</a:t>
            </a:r>
            <a:r>
              <a:rPr lang="fi-FI" sz="1400" b="1" i="0" dirty="0">
                <a:effectLst/>
                <a:latin typeface="+mj-lt"/>
              </a:rPr>
              <a:t>, M. R., Khan, M. S., &amp; </a:t>
            </a:r>
            <a:r>
              <a:rPr lang="fi-FI" sz="1400" b="1" i="0" err="1">
                <a:effectLst/>
                <a:latin typeface="+mj-lt"/>
              </a:rPr>
              <a:t>Furrer</a:t>
            </a:r>
            <a:r>
              <a:rPr lang="fi-FI" sz="1400" b="1" i="0" dirty="0">
                <a:effectLst/>
                <a:latin typeface="+mj-lt"/>
              </a:rPr>
              <a:t>, M. A.</a:t>
            </a:r>
            <a:r>
              <a:rPr lang="fi-FI" sz="1400" b="0" i="0" dirty="0">
                <a:effectLst/>
                <a:latin typeface="+mj-lt"/>
              </a:rPr>
              <a:t> (2024).</a:t>
            </a:r>
            <a:r>
              <a:rPr lang="fi-FI" sz="1400" dirty="0"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Retrograde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ureteral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stents</a:t>
            </a:r>
            <a:r>
              <a:rPr lang="fi-FI" sz="1400" b="0" i="1" dirty="0">
                <a:effectLst/>
                <a:latin typeface="+mj-lt"/>
              </a:rPr>
              <a:t> versus </a:t>
            </a:r>
            <a:r>
              <a:rPr lang="fi-FI" sz="1400" b="0" i="1" err="1">
                <a:effectLst/>
                <a:latin typeface="+mj-lt"/>
              </a:rPr>
              <a:t>percutaneous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nephrostomy</a:t>
            </a:r>
            <a:r>
              <a:rPr lang="fi-FI" sz="1400" b="0" i="1" dirty="0">
                <a:effectLst/>
                <a:latin typeface="+mj-lt"/>
              </a:rPr>
              <a:t> in </a:t>
            </a:r>
            <a:r>
              <a:rPr lang="fi-FI" sz="1400" b="0" i="1" err="1">
                <a:effectLst/>
                <a:latin typeface="+mj-lt"/>
              </a:rPr>
              <a:t>the</a:t>
            </a:r>
            <a:r>
              <a:rPr lang="fi-FI" sz="1400" b="0" i="1" dirty="0">
                <a:effectLst/>
                <a:latin typeface="+mj-lt"/>
              </a:rPr>
              <a:t> management of </a:t>
            </a:r>
            <a:r>
              <a:rPr lang="fi-FI" sz="1400" b="0" i="1" err="1">
                <a:effectLst/>
                <a:latin typeface="+mj-lt"/>
              </a:rPr>
              <a:t>malignant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ureteral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obstruction</a:t>
            </a:r>
            <a:r>
              <a:rPr lang="fi-FI" sz="1400" b="0" i="1" dirty="0">
                <a:effectLst/>
                <a:latin typeface="+mj-lt"/>
              </a:rPr>
              <a:t>: A </a:t>
            </a:r>
            <a:r>
              <a:rPr lang="fi-FI" sz="1400" b="0" i="1" err="1">
                <a:effectLst/>
                <a:latin typeface="+mj-lt"/>
              </a:rPr>
              <a:t>systematic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review</a:t>
            </a:r>
            <a:r>
              <a:rPr lang="fi-FI" sz="1400" b="0" i="1" dirty="0">
                <a:effectLst/>
                <a:latin typeface="+mj-lt"/>
              </a:rPr>
              <a:t> and meta-</a:t>
            </a:r>
            <a:r>
              <a:rPr lang="fi-FI" sz="1400" b="0" i="1" err="1">
                <a:effectLst/>
                <a:latin typeface="+mj-lt"/>
              </a:rPr>
              <a:t>analysis</a:t>
            </a:r>
            <a:r>
              <a:rPr lang="fi-FI" sz="1400" b="0" i="1" dirty="0">
                <a:effectLst/>
                <a:latin typeface="+mj-lt"/>
              </a:rPr>
              <a:t>.</a:t>
            </a:r>
            <a:r>
              <a:rPr lang="fi-FI" sz="1400" b="0" i="0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Urology</a:t>
            </a:r>
            <a:r>
              <a:rPr lang="fi-FI" sz="1400" b="0" i="1" dirty="0">
                <a:effectLst/>
                <a:latin typeface="+mj-lt"/>
              </a:rPr>
              <a:t>, 192</a:t>
            </a:r>
            <a:r>
              <a:rPr lang="fi-FI" sz="1400" b="0" i="0" dirty="0">
                <a:effectLst/>
                <a:latin typeface="+mj-lt"/>
              </a:rPr>
              <a:t>, 158–167.</a:t>
            </a:r>
            <a:r>
              <a:rPr lang="fi-FI" sz="1400" dirty="0">
                <a:latin typeface="+mj-lt"/>
              </a:rPr>
              <a:t> </a:t>
            </a:r>
            <a:r>
              <a:rPr lang="fi-FI" sz="1400" b="0" i="0" dirty="0">
                <a:effectLst/>
                <a:latin typeface="+mj-lt"/>
              </a:rPr>
              <a:t>https://doi.org/10.1016/j.urology.2024.05.042</a:t>
            </a:r>
            <a:endParaRPr lang="fi-FI" sz="1400" dirty="0">
              <a:effectLst/>
              <a:latin typeface="+mj-lt"/>
            </a:endParaRPr>
          </a:p>
          <a:p>
            <a:endParaRPr lang="fi-FI" sz="1400" dirty="0">
              <a:effectLst/>
              <a:latin typeface="+mj-lt"/>
            </a:endParaRPr>
          </a:p>
          <a:p>
            <a:r>
              <a:rPr lang="fi-FI" sz="1400" b="1" i="0" dirty="0">
                <a:effectLst/>
                <a:latin typeface="+mj-lt"/>
              </a:rPr>
              <a:t>Yoo, M. J., </a:t>
            </a:r>
            <a:r>
              <a:rPr lang="fi-FI" sz="1400" b="1" i="0" err="1">
                <a:effectLst/>
                <a:latin typeface="+mj-lt"/>
              </a:rPr>
              <a:t>Bridwell</a:t>
            </a:r>
            <a:r>
              <a:rPr lang="fi-FI" sz="1400" b="1" i="0" dirty="0">
                <a:effectLst/>
                <a:latin typeface="+mj-lt"/>
              </a:rPr>
              <a:t>, R. E., Inman, B. L., Henderson, J. D., &amp; Long, B.</a:t>
            </a:r>
            <a:r>
              <a:rPr lang="fi-FI" sz="1400" b="0" i="0" dirty="0">
                <a:effectLst/>
                <a:latin typeface="+mj-lt"/>
              </a:rPr>
              <a:t> (2021).</a:t>
            </a:r>
            <a:r>
              <a:rPr lang="fi-FI" sz="1400" dirty="0"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Approach</a:t>
            </a:r>
            <a:r>
              <a:rPr lang="fi-FI" sz="1400" b="0" i="1" dirty="0">
                <a:effectLst/>
                <a:latin typeface="+mj-lt"/>
              </a:rPr>
              <a:t> to </a:t>
            </a:r>
            <a:r>
              <a:rPr lang="fi-FI" sz="1400" b="0" i="1" err="1">
                <a:effectLst/>
                <a:latin typeface="+mj-lt"/>
              </a:rPr>
              <a:t>nephrostomy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tubes</a:t>
            </a:r>
            <a:r>
              <a:rPr lang="fi-FI" sz="1400" b="0" i="1" dirty="0">
                <a:effectLst/>
                <a:latin typeface="+mj-lt"/>
              </a:rPr>
              <a:t> in </a:t>
            </a:r>
            <a:r>
              <a:rPr lang="fi-FI" sz="1400" b="0" i="1" err="1">
                <a:effectLst/>
                <a:latin typeface="+mj-lt"/>
              </a:rPr>
              <a:t>the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emergency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department</a:t>
            </a:r>
            <a:r>
              <a:rPr lang="fi-FI" sz="1400" b="0" i="1" dirty="0">
                <a:effectLst/>
                <a:latin typeface="+mj-lt"/>
              </a:rPr>
              <a:t>.</a:t>
            </a:r>
            <a:r>
              <a:rPr lang="fi-FI" sz="1400" b="0" i="0" dirty="0">
                <a:effectLst/>
                <a:latin typeface="+mj-lt"/>
              </a:rPr>
              <a:t> </a:t>
            </a:r>
            <a:r>
              <a:rPr lang="fi-FI" sz="1400" b="0" i="1" dirty="0">
                <a:effectLst/>
                <a:latin typeface="+mj-lt"/>
              </a:rPr>
              <a:t>American Journal of </a:t>
            </a:r>
            <a:r>
              <a:rPr lang="fi-FI" sz="1400" b="0" i="1" err="1">
                <a:effectLst/>
                <a:latin typeface="+mj-lt"/>
              </a:rPr>
              <a:t>Emergency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Medicine</a:t>
            </a:r>
            <a:r>
              <a:rPr lang="fi-FI" sz="1400" b="0" i="1" dirty="0">
                <a:effectLst/>
                <a:latin typeface="+mj-lt"/>
              </a:rPr>
              <a:t>, 50</a:t>
            </a:r>
            <a:r>
              <a:rPr lang="fi-FI" sz="1400" b="0" i="0" dirty="0">
                <a:effectLst/>
                <a:latin typeface="+mj-lt"/>
              </a:rPr>
              <a:t>, 592–596.</a:t>
            </a:r>
            <a:r>
              <a:rPr lang="fi-FI" sz="1400" dirty="0">
                <a:latin typeface="+mj-lt"/>
              </a:rPr>
              <a:t> </a:t>
            </a:r>
            <a:r>
              <a:rPr lang="fi-FI" sz="1400" b="0" i="0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https://doi.org/10.1016/j.ajem.2021.09.034</a:t>
            </a:r>
            <a:endParaRPr lang="fi-FI" sz="1400" b="0" i="0" dirty="0">
              <a:latin typeface="+mj-lt"/>
            </a:endParaRPr>
          </a:p>
          <a:p>
            <a:endParaRPr lang="fi-FI" sz="1400" dirty="0">
              <a:effectLst/>
              <a:latin typeface="+mj-lt"/>
            </a:endParaRPr>
          </a:p>
          <a:p>
            <a:r>
              <a:rPr lang="fi-FI" sz="1400" b="1" i="0" dirty="0">
                <a:effectLst/>
                <a:latin typeface="+mj-lt"/>
              </a:rPr>
              <a:t>European Association of </a:t>
            </a:r>
            <a:r>
              <a:rPr lang="fi-FI" sz="1400" b="1" i="0" err="1">
                <a:effectLst/>
                <a:latin typeface="+mj-lt"/>
              </a:rPr>
              <a:t>Urology</a:t>
            </a:r>
            <a:r>
              <a:rPr lang="fi-FI" sz="1400" b="1" i="0" dirty="0">
                <a:effectLst/>
                <a:latin typeface="+mj-lt"/>
              </a:rPr>
              <a:t> (EAU).</a:t>
            </a:r>
            <a:r>
              <a:rPr lang="fi-FI" sz="1400" b="0" i="0" dirty="0">
                <a:effectLst/>
                <a:latin typeface="+mj-lt"/>
              </a:rPr>
              <a:t> (2025).</a:t>
            </a:r>
            <a:r>
              <a:rPr lang="fi-FI" sz="1400" dirty="0">
                <a:latin typeface="+mj-lt"/>
              </a:rPr>
              <a:t> </a:t>
            </a:r>
            <a:r>
              <a:rPr lang="fi-FI" sz="1400" b="0" i="1" dirty="0">
                <a:effectLst/>
                <a:latin typeface="+mj-lt"/>
              </a:rPr>
              <a:t>EAU </a:t>
            </a:r>
            <a:r>
              <a:rPr lang="fi-FI" sz="1400" b="0" i="1" err="1">
                <a:effectLst/>
                <a:latin typeface="+mj-lt"/>
              </a:rPr>
              <a:t>Guidelines</a:t>
            </a:r>
            <a:r>
              <a:rPr lang="fi-FI" sz="1400" b="0" i="1" dirty="0">
                <a:effectLst/>
                <a:latin typeface="+mj-lt"/>
              </a:rPr>
              <a:t> on </a:t>
            </a:r>
            <a:r>
              <a:rPr lang="fi-FI" sz="1400" b="0" i="1" err="1">
                <a:effectLst/>
                <a:latin typeface="+mj-lt"/>
              </a:rPr>
              <a:t>Urological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Infections</a:t>
            </a:r>
            <a:r>
              <a:rPr lang="fi-FI" sz="1400" b="0" i="1" dirty="0">
                <a:effectLst/>
                <a:latin typeface="+mj-lt"/>
              </a:rPr>
              <a:t>.</a:t>
            </a:r>
            <a:r>
              <a:rPr lang="fi-FI" sz="1400" b="0" i="0" dirty="0">
                <a:effectLst/>
                <a:latin typeface="+mj-lt"/>
              </a:rPr>
              <a:t> European Association of Urology</a:t>
            </a:r>
            <a:r>
              <a:rPr lang="fi-FI" sz="1400" b="0" i="0">
                <a:effectLst/>
                <a:latin typeface="+mj-lt"/>
              </a:rPr>
              <a:t>.</a:t>
            </a:r>
            <a:r>
              <a:rPr lang="fi-FI" sz="1400">
                <a:latin typeface="+mj-lt"/>
              </a:rPr>
              <a:t> </a:t>
            </a:r>
            <a:r>
              <a:rPr lang="fi-FI" sz="1400" b="0" i="0" dirty="0">
                <a:effectLst/>
                <a:latin typeface="+mj-lt"/>
              </a:rPr>
              <a:t>https://d56bochluxqnz.cloudfront.net/documents/full-guideline/EAU-Guidelines-on-Urological-infections-2025_2025-05-24-110339_pxmf.pdf</a:t>
            </a:r>
            <a:br>
              <a:rPr lang="fi-FI" sz="1400" dirty="0">
                <a:effectLst/>
                <a:latin typeface="+mj-lt"/>
              </a:rPr>
            </a:br>
            <a:endParaRPr lang="fi-FI" sz="1400" dirty="0">
              <a:effectLst/>
              <a:latin typeface="+mj-lt"/>
            </a:endParaRPr>
          </a:p>
          <a:p>
            <a:r>
              <a:rPr lang="fi-FI" sz="1400" b="1" i="0" dirty="0">
                <a:effectLst/>
                <a:latin typeface="+mj-lt"/>
              </a:rPr>
              <a:t>Evans, L., </a:t>
            </a:r>
            <a:r>
              <a:rPr lang="fi-FI" sz="1400" b="1" i="0" dirty="0" err="1">
                <a:effectLst/>
                <a:latin typeface="+mj-lt"/>
              </a:rPr>
              <a:t>Rhodes</a:t>
            </a:r>
            <a:r>
              <a:rPr lang="fi-FI" sz="1400" b="1" i="0" dirty="0">
                <a:effectLst/>
                <a:latin typeface="+mj-lt"/>
              </a:rPr>
              <a:t>, A., </a:t>
            </a:r>
            <a:r>
              <a:rPr lang="fi-FI" sz="1400" b="1" i="0" dirty="0" err="1">
                <a:effectLst/>
                <a:latin typeface="+mj-lt"/>
              </a:rPr>
              <a:t>Alhazzani</a:t>
            </a:r>
            <a:r>
              <a:rPr lang="fi-FI" sz="1400" b="1" i="0" dirty="0">
                <a:effectLst/>
                <a:latin typeface="+mj-lt"/>
              </a:rPr>
              <a:t>, W., </a:t>
            </a:r>
            <a:r>
              <a:rPr lang="fi-FI" sz="1400" b="1" i="0" dirty="0" err="1">
                <a:effectLst/>
                <a:latin typeface="+mj-lt"/>
              </a:rPr>
              <a:t>Antonelli</a:t>
            </a:r>
            <a:r>
              <a:rPr lang="fi-FI" sz="1400" b="1" i="0" dirty="0">
                <a:effectLst/>
                <a:latin typeface="+mj-lt"/>
              </a:rPr>
              <a:t>, M., </a:t>
            </a:r>
            <a:r>
              <a:rPr lang="fi-FI" sz="1400" b="1" i="0" dirty="0" err="1">
                <a:effectLst/>
                <a:latin typeface="+mj-lt"/>
              </a:rPr>
              <a:t>Coopersmith</a:t>
            </a:r>
            <a:r>
              <a:rPr lang="fi-FI" sz="1400" b="1" i="0" dirty="0">
                <a:effectLst/>
                <a:latin typeface="+mj-lt"/>
              </a:rPr>
              <a:t>, C. M., French, C., … &amp; Levy, M. M.</a:t>
            </a:r>
            <a:r>
              <a:rPr lang="fi-FI" sz="1400" b="0" i="0" dirty="0">
                <a:effectLst/>
                <a:latin typeface="+mj-lt"/>
              </a:rPr>
              <a:t> (2021).</a:t>
            </a:r>
            <a:r>
              <a:rPr lang="fi-FI" sz="1400" dirty="0">
                <a:latin typeface="+mj-lt"/>
              </a:rPr>
              <a:t> </a:t>
            </a:r>
            <a:r>
              <a:rPr lang="fi-FI" sz="1400" b="0" i="1" dirty="0" err="1">
                <a:effectLst/>
                <a:latin typeface="+mj-lt"/>
              </a:rPr>
              <a:t>Surviving</a:t>
            </a:r>
            <a:r>
              <a:rPr lang="fi-FI" sz="1400" b="0" i="1" dirty="0">
                <a:effectLst/>
                <a:latin typeface="+mj-lt"/>
              </a:rPr>
              <a:t> Sepsis </a:t>
            </a:r>
            <a:r>
              <a:rPr lang="fi-FI" sz="1400" b="0" i="1" dirty="0" err="1">
                <a:effectLst/>
                <a:latin typeface="+mj-lt"/>
              </a:rPr>
              <a:t>Campaign</a:t>
            </a:r>
            <a:r>
              <a:rPr lang="fi-FI" sz="1400" b="0" i="1" dirty="0">
                <a:effectLst/>
                <a:latin typeface="+mj-lt"/>
              </a:rPr>
              <a:t>: International </a:t>
            </a:r>
            <a:r>
              <a:rPr lang="fi-FI" sz="1400" b="0" i="1" dirty="0" err="1">
                <a:effectLst/>
                <a:latin typeface="+mj-lt"/>
              </a:rPr>
              <a:t>Guidelines</a:t>
            </a:r>
            <a:r>
              <a:rPr lang="fi-FI" sz="1400" b="0" i="1" dirty="0">
                <a:effectLst/>
                <a:latin typeface="+mj-lt"/>
              </a:rPr>
              <a:t> for Management of Sepsis and </a:t>
            </a:r>
            <a:r>
              <a:rPr lang="fi-FI" sz="1400" b="0" i="1" dirty="0" err="1">
                <a:effectLst/>
                <a:latin typeface="+mj-lt"/>
              </a:rPr>
              <a:t>Septic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dirty="0" err="1">
                <a:effectLst/>
                <a:latin typeface="+mj-lt"/>
              </a:rPr>
              <a:t>Shock</a:t>
            </a:r>
            <a:r>
              <a:rPr lang="fi-FI" sz="1400" b="0" i="1" dirty="0">
                <a:effectLst/>
                <a:latin typeface="+mj-lt"/>
              </a:rPr>
              <a:t> 2021.</a:t>
            </a:r>
            <a:r>
              <a:rPr lang="fi-FI" sz="1400" b="0" i="0" dirty="0">
                <a:effectLst/>
                <a:latin typeface="+mj-lt"/>
              </a:rPr>
              <a:t> </a:t>
            </a:r>
            <a:r>
              <a:rPr lang="fi-FI" sz="1400" b="0" i="1" dirty="0" err="1">
                <a:effectLst/>
                <a:latin typeface="+mj-lt"/>
              </a:rPr>
              <a:t>Intensive</a:t>
            </a:r>
            <a:r>
              <a:rPr lang="fi-FI" sz="1400" b="0" i="1" dirty="0">
                <a:effectLst/>
                <a:latin typeface="+mj-lt"/>
              </a:rPr>
              <a:t> Care </a:t>
            </a:r>
            <a:r>
              <a:rPr lang="fi-FI" sz="1400" b="0" i="1" dirty="0" err="1">
                <a:effectLst/>
                <a:latin typeface="+mj-lt"/>
              </a:rPr>
              <a:t>Medicine</a:t>
            </a:r>
            <a:r>
              <a:rPr lang="fi-FI" sz="1400" b="0" i="1" dirty="0">
                <a:effectLst/>
                <a:latin typeface="+mj-lt"/>
              </a:rPr>
              <a:t>, 47</a:t>
            </a:r>
            <a:r>
              <a:rPr lang="fi-FI" sz="1400" b="0" i="0" dirty="0">
                <a:effectLst/>
                <a:latin typeface="+mj-lt"/>
              </a:rPr>
              <a:t>(11), 1181–1247.</a:t>
            </a:r>
            <a:r>
              <a:rPr lang="fi-FI" sz="1400" dirty="0">
                <a:latin typeface="+mj-lt"/>
              </a:rPr>
              <a:t> </a:t>
            </a:r>
            <a:r>
              <a:rPr lang="fi-FI" sz="1400" b="0" i="0" dirty="0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https://doi.org/10.1007/s00134-021-06506-y</a:t>
            </a:r>
            <a:endParaRPr lang="fi-FI" sz="1400" b="0" i="0" dirty="0">
              <a:effectLst/>
              <a:latin typeface="+mj-lt"/>
            </a:endParaRPr>
          </a:p>
          <a:p>
            <a:endParaRPr lang="fi-FI" sz="1400" b="0" i="0" dirty="0">
              <a:effectLst/>
              <a:latin typeface="+mj-lt"/>
            </a:endParaRPr>
          </a:p>
          <a:p>
            <a:r>
              <a:rPr lang="fi-FI" sz="1400" b="1" err="1">
                <a:effectLst/>
                <a:latin typeface="+mj-lt"/>
              </a:rPr>
              <a:t>Ferraz-Gonçalves</a:t>
            </a:r>
            <a:r>
              <a:rPr lang="fi-FI" sz="1400" b="1" dirty="0">
                <a:effectLst/>
                <a:latin typeface="+mj-lt"/>
              </a:rPr>
              <a:t>, J. A., Vieira, I., Santos, L., &amp; Oliveira, C. </a:t>
            </a:r>
            <a:r>
              <a:rPr lang="fi-FI" sz="1400" b="0" i="1" dirty="0">
                <a:effectLst/>
                <a:latin typeface="+mj-lt"/>
              </a:rPr>
              <a:t>(2023). </a:t>
            </a:r>
            <a:r>
              <a:rPr lang="fi-FI" sz="1400" b="0" i="1" err="1">
                <a:effectLst/>
                <a:latin typeface="+mj-lt"/>
              </a:rPr>
              <a:t>Role</a:t>
            </a:r>
            <a:r>
              <a:rPr lang="fi-FI" sz="1400" b="0" i="1" dirty="0">
                <a:effectLst/>
                <a:latin typeface="+mj-lt"/>
              </a:rPr>
              <a:t> of </a:t>
            </a:r>
            <a:r>
              <a:rPr lang="fi-FI" sz="1400" b="0" i="1" err="1">
                <a:effectLst/>
                <a:latin typeface="+mj-lt"/>
              </a:rPr>
              <a:t>percutaneous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nephrostomy</a:t>
            </a:r>
            <a:r>
              <a:rPr lang="fi-FI" sz="1400" b="0" i="1" dirty="0">
                <a:effectLst/>
                <a:latin typeface="+mj-lt"/>
              </a:rPr>
              <a:t> in </a:t>
            </a:r>
            <a:r>
              <a:rPr lang="fi-FI" sz="1400" b="0" i="1" err="1">
                <a:effectLst/>
                <a:latin typeface="+mj-lt"/>
              </a:rPr>
              <a:t>cancer</a:t>
            </a:r>
            <a:r>
              <a:rPr lang="fi-FI" sz="1400" b="0" i="1" dirty="0">
                <a:effectLst/>
                <a:latin typeface="+mj-lt"/>
              </a:rPr>
              <a:t> </a:t>
            </a:r>
            <a:r>
              <a:rPr lang="fi-FI" sz="1400" b="0" i="1" err="1">
                <a:effectLst/>
                <a:latin typeface="+mj-lt"/>
              </a:rPr>
              <a:t>patients</a:t>
            </a:r>
            <a:r>
              <a:rPr lang="fi-FI" sz="1400" b="0" i="1" dirty="0">
                <a:effectLst/>
                <a:latin typeface="+mj-lt"/>
              </a:rPr>
              <a:t>. </a:t>
            </a:r>
            <a:r>
              <a:rPr lang="fi-FI" sz="1400" b="0" i="1" err="1">
                <a:effectLst/>
                <a:latin typeface="+mj-lt"/>
              </a:rPr>
              <a:t>Progress</a:t>
            </a:r>
            <a:r>
              <a:rPr lang="fi-FI" sz="1400" b="0" i="1" dirty="0">
                <a:effectLst/>
                <a:latin typeface="+mj-lt"/>
              </a:rPr>
              <a:t> in </a:t>
            </a:r>
            <a:r>
              <a:rPr lang="fi-FI" sz="1400" b="0" i="1" err="1">
                <a:effectLst/>
                <a:latin typeface="+mj-lt"/>
              </a:rPr>
              <a:t>Palliative</a:t>
            </a:r>
            <a:r>
              <a:rPr lang="fi-FI" sz="1400" b="0" i="1" dirty="0">
                <a:effectLst/>
                <a:latin typeface="+mj-lt"/>
              </a:rPr>
              <a:t> Care, 31(6), 361–365. </a:t>
            </a:r>
            <a:endParaRPr lang="fi-FI" sz="1400" dirty="0">
              <a:effectLst/>
              <a:latin typeface="+mj-lt"/>
            </a:endParaRPr>
          </a:p>
          <a:p>
            <a:endParaRPr lang="fi-FI" sz="1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265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E8ABAB-1991-2948-D916-FCB54F73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21" y="97073"/>
            <a:ext cx="10691265" cy="1307592"/>
          </a:xfrm>
        </p:spPr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DA1C95-E9FF-746C-0527-D9D6DA514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79" y="892771"/>
            <a:ext cx="11039821" cy="5620693"/>
          </a:xfrm>
        </p:spPr>
        <p:txBody>
          <a:bodyPr>
            <a:normAutofit/>
          </a:bodyPr>
          <a:lstStyle/>
          <a:p>
            <a:r>
              <a:rPr lang="fi-FI" sz="1400" b="1" dirty="0" err="1"/>
              <a:t>Zanon</a:t>
            </a:r>
            <a:r>
              <a:rPr lang="fi-FI" sz="1400" b="1" dirty="0"/>
              <a:t>, J. R., Cardoso, M. S., </a:t>
            </a:r>
            <a:r>
              <a:rPr lang="fi-FI" sz="1400" b="1" dirty="0" err="1"/>
              <a:t>Mimica</a:t>
            </a:r>
            <a:r>
              <a:rPr lang="fi-FI" sz="1400" b="1" dirty="0"/>
              <a:t>, M. J., </a:t>
            </a:r>
            <a:r>
              <a:rPr lang="fi-FI" sz="1400" b="1" dirty="0" err="1"/>
              <a:t>Faria</a:t>
            </a:r>
            <a:r>
              <a:rPr lang="fi-FI" sz="1400" b="1" dirty="0"/>
              <a:t>, E. F., </a:t>
            </a:r>
            <a:r>
              <a:rPr lang="fi-FI" sz="1400" b="1" dirty="0" err="1"/>
              <a:t>Baiocchi</a:t>
            </a:r>
            <a:r>
              <a:rPr lang="fi-FI" sz="1400" b="1" dirty="0"/>
              <a:t>, G., &amp; </a:t>
            </a:r>
            <a:r>
              <a:rPr lang="fi-FI" sz="1400" b="1" dirty="0" err="1"/>
              <a:t>Fregnani</a:t>
            </a:r>
            <a:r>
              <a:rPr lang="fi-FI" sz="1400" b="1" dirty="0"/>
              <a:t>, J. H. T. G.</a:t>
            </a:r>
            <a:r>
              <a:rPr lang="fi-FI" sz="1400" dirty="0"/>
              <a:t> (2020). </a:t>
            </a:r>
            <a:r>
              <a:rPr lang="fi-FI" sz="1400" i="1" dirty="0" err="1"/>
              <a:t>Retrospective</a:t>
            </a:r>
            <a:r>
              <a:rPr lang="fi-FI" sz="1400" i="1" dirty="0"/>
              <a:t> </a:t>
            </a:r>
            <a:r>
              <a:rPr lang="fi-FI" sz="1400" i="1" dirty="0" err="1"/>
              <a:t>analysis</a:t>
            </a:r>
            <a:r>
              <a:rPr lang="fi-FI" sz="1400" i="1" dirty="0"/>
              <a:t> of the </a:t>
            </a:r>
            <a:r>
              <a:rPr lang="fi-FI" sz="1400" i="1" dirty="0" err="1"/>
              <a:t>role</a:t>
            </a:r>
            <a:r>
              <a:rPr lang="fi-FI" sz="1400" i="1" dirty="0"/>
              <a:t> of </a:t>
            </a:r>
            <a:r>
              <a:rPr lang="fi-FI" sz="1400" i="1" dirty="0" err="1"/>
              <a:t>antibiotic</a:t>
            </a:r>
            <a:r>
              <a:rPr lang="fi-FI" sz="1400" i="1" dirty="0"/>
              <a:t> </a:t>
            </a:r>
            <a:r>
              <a:rPr lang="fi-FI" sz="1400" i="1" dirty="0" err="1"/>
              <a:t>prophylaxis</a:t>
            </a:r>
            <a:r>
              <a:rPr lang="fi-FI" sz="1400" i="1" dirty="0"/>
              <a:t> in the </a:t>
            </a:r>
            <a:r>
              <a:rPr lang="fi-FI" sz="1400" i="1" dirty="0" err="1"/>
              <a:t>placement</a:t>
            </a:r>
            <a:r>
              <a:rPr lang="fi-FI" sz="1400" i="1" dirty="0"/>
              <a:t> and </a:t>
            </a:r>
            <a:r>
              <a:rPr lang="fi-FI" sz="1400" i="1" dirty="0" err="1"/>
              <a:t>replacement</a:t>
            </a:r>
            <a:r>
              <a:rPr lang="fi-FI" sz="1400" i="1" dirty="0"/>
              <a:t> of </a:t>
            </a:r>
            <a:r>
              <a:rPr lang="fi-FI" sz="1400" i="1" dirty="0" err="1"/>
              <a:t>percutaneous</a:t>
            </a:r>
            <a:r>
              <a:rPr lang="fi-FI" sz="1400" i="1" dirty="0"/>
              <a:t> </a:t>
            </a:r>
            <a:r>
              <a:rPr lang="fi-FI" sz="1400" i="1" dirty="0" err="1"/>
              <a:t>nephrostomy</a:t>
            </a:r>
            <a:r>
              <a:rPr lang="fi-FI" sz="1400" i="1" dirty="0"/>
              <a:t> </a:t>
            </a:r>
            <a:r>
              <a:rPr lang="fi-FI" sz="1400" i="1" dirty="0" err="1"/>
              <a:t>catheters</a:t>
            </a:r>
            <a:r>
              <a:rPr lang="fi-FI" sz="1400" i="1" dirty="0"/>
              <a:t> in </a:t>
            </a:r>
            <a:r>
              <a:rPr lang="fi-FI" sz="1400" i="1" dirty="0" err="1"/>
              <a:t>patients</a:t>
            </a:r>
            <a:r>
              <a:rPr lang="fi-FI" sz="1400" i="1" dirty="0"/>
              <a:t> with </a:t>
            </a:r>
            <a:r>
              <a:rPr lang="fi-FI" sz="1400" i="1" dirty="0" err="1"/>
              <a:t>malignant</a:t>
            </a:r>
            <a:r>
              <a:rPr lang="fi-FI" sz="1400" i="1" dirty="0"/>
              <a:t> </a:t>
            </a:r>
            <a:r>
              <a:rPr lang="fi-FI" sz="1400" i="1" dirty="0" err="1"/>
              <a:t>ureteral</a:t>
            </a:r>
            <a:r>
              <a:rPr lang="fi-FI" sz="1400" i="1" dirty="0"/>
              <a:t> </a:t>
            </a:r>
            <a:r>
              <a:rPr lang="fi-FI" sz="1400" i="1" dirty="0" err="1"/>
              <a:t>obstruction</a:t>
            </a:r>
            <a:r>
              <a:rPr lang="fi-FI" sz="1400" i="1" dirty="0"/>
              <a:t>.</a:t>
            </a:r>
            <a:r>
              <a:rPr lang="fi-FI" sz="1400" dirty="0"/>
              <a:t> Journal of </a:t>
            </a:r>
            <a:r>
              <a:rPr lang="fi-FI" sz="1400" dirty="0" err="1"/>
              <a:t>Palliative</a:t>
            </a:r>
            <a:r>
              <a:rPr lang="fi-FI" sz="1400" dirty="0"/>
              <a:t> </a:t>
            </a:r>
            <a:r>
              <a:rPr lang="fi-FI" sz="1400" dirty="0" err="1"/>
              <a:t>Medicine</a:t>
            </a:r>
            <a:r>
              <a:rPr lang="fi-FI" sz="1400" dirty="0"/>
              <a:t>, 23(5), 682–687. </a:t>
            </a:r>
            <a:r>
              <a:rPr lang="fi-FI" sz="1400" dirty="0">
                <a:hlinkClick r:id="rId2"/>
              </a:rPr>
              <a:t>https://</a:t>
            </a:r>
            <a:r>
              <a:rPr lang="fi-FI" sz="1400" dirty="0" err="1">
                <a:hlinkClick r:id="rId2"/>
              </a:rPr>
              <a:t>doi.org</a:t>
            </a:r>
            <a:r>
              <a:rPr lang="fi-FI" sz="1400" dirty="0">
                <a:hlinkClick r:id="rId2"/>
              </a:rPr>
              <a:t>/10.1089/</a:t>
            </a:r>
            <a:r>
              <a:rPr lang="fi-FI" sz="1400" dirty="0" err="1">
                <a:hlinkClick r:id="rId2"/>
              </a:rPr>
              <a:t>jpm.2019.0289</a:t>
            </a:r>
            <a:endParaRPr lang="fi-FI" sz="1400" dirty="0"/>
          </a:p>
          <a:p>
            <a:endParaRPr lang="fi-FI" sz="1400" dirty="0"/>
          </a:p>
          <a:p>
            <a:r>
              <a:rPr lang="fi-FI" sz="1400" b="1" dirty="0" err="1"/>
              <a:t>Volkow</a:t>
            </a:r>
            <a:r>
              <a:rPr lang="fi-FI" sz="1400" b="1" dirty="0"/>
              <a:t>, P., García-Aranda, H., </a:t>
            </a:r>
            <a:r>
              <a:rPr lang="fi-FI" sz="1400" b="1" dirty="0" err="1"/>
              <a:t>Vázquez-Gutiérrez</a:t>
            </a:r>
            <a:r>
              <a:rPr lang="fi-FI" sz="1400" b="1" dirty="0"/>
              <a:t>, A. A., </a:t>
            </a:r>
            <a:r>
              <a:rPr lang="fi-FI" sz="1400" b="1" dirty="0" err="1"/>
              <a:t>Lárraga-Mancilla</a:t>
            </a:r>
            <a:r>
              <a:rPr lang="fi-FI" sz="1400" b="1" dirty="0"/>
              <a:t>, V., </a:t>
            </a:r>
            <a:r>
              <a:rPr lang="fi-FI" sz="1400" b="1" dirty="0" err="1"/>
              <a:t>Dávila</a:t>
            </a:r>
            <a:r>
              <a:rPr lang="fi-FI" sz="1400" b="1" dirty="0"/>
              <a:t>, A., </a:t>
            </a:r>
            <a:r>
              <a:rPr lang="fi-FI" sz="1400" b="1" dirty="0" err="1"/>
              <a:t>Velázquez</a:t>
            </a:r>
            <a:r>
              <a:rPr lang="fi-FI" sz="1400" b="1" dirty="0"/>
              <a:t>, C., </a:t>
            </a:r>
            <a:r>
              <a:rPr lang="fi-FI" sz="1400" b="1" dirty="0" err="1"/>
              <a:t>Guerrero-Ixtlahuác</a:t>
            </a:r>
            <a:r>
              <a:rPr lang="fi-FI" sz="1400" b="1" dirty="0"/>
              <a:t>, J., &amp; </a:t>
            </a:r>
            <a:r>
              <a:rPr lang="fi-FI" sz="1400" b="1" dirty="0" err="1"/>
              <a:t>Cornejo-Juárez</a:t>
            </a:r>
            <a:r>
              <a:rPr lang="fi-FI" sz="1400" b="1" dirty="0"/>
              <a:t>, P. </a:t>
            </a:r>
            <a:r>
              <a:rPr lang="fi-FI" sz="1400" dirty="0"/>
              <a:t>(2024). </a:t>
            </a:r>
            <a:r>
              <a:rPr lang="fi-FI" sz="1400" i="1" dirty="0" err="1"/>
              <a:t>Incidence</a:t>
            </a:r>
            <a:r>
              <a:rPr lang="fi-FI" sz="1400" i="1" dirty="0"/>
              <a:t> of </a:t>
            </a:r>
            <a:r>
              <a:rPr lang="fi-FI" sz="1400" i="1" dirty="0" err="1"/>
              <a:t>urinary</a:t>
            </a:r>
            <a:r>
              <a:rPr lang="fi-FI" sz="1400" i="1" dirty="0"/>
              <a:t> </a:t>
            </a:r>
            <a:r>
              <a:rPr lang="fi-FI" sz="1400" i="1" dirty="0" err="1"/>
              <a:t>tract</a:t>
            </a:r>
            <a:r>
              <a:rPr lang="fi-FI" sz="1400" i="1" dirty="0"/>
              <a:t> </a:t>
            </a:r>
            <a:r>
              <a:rPr lang="fi-FI" sz="1400" i="1" dirty="0" err="1"/>
              <a:t>infections</a:t>
            </a:r>
            <a:r>
              <a:rPr lang="fi-FI" sz="1400" i="1" dirty="0"/>
              <a:t> in </a:t>
            </a:r>
            <a:r>
              <a:rPr lang="fi-FI" sz="1400" i="1" dirty="0" err="1"/>
              <a:t>patients</a:t>
            </a:r>
            <a:r>
              <a:rPr lang="fi-FI" sz="1400" i="1" dirty="0"/>
              <a:t> with </a:t>
            </a:r>
            <a:r>
              <a:rPr lang="fi-FI" sz="1400" i="1" dirty="0" err="1"/>
              <a:t>permanent</a:t>
            </a:r>
            <a:r>
              <a:rPr lang="fi-FI" sz="1400" i="1" dirty="0"/>
              <a:t> </a:t>
            </a:r>
            <a:r>
              <a:rPr lang="fi-FI" sz="1400" i="1" dirty="0" err="1"/>
              <a:t>percutaneous</a:t>
            </a:r>
            <a:r>
              <a:rPr lang="fi-FI" sz="1400" i="1" dirty="0"/>
              <a:t> </a:t>
            </a:r>
            <a:r>
              <a:rPr lang="fi-FI" sz="1400" i="1" dirty="0" err="1"/>
              <a:t>nephrostomy</a:t>
            </a:r>
            <a:r>
              <a:rPr lang="fi-FI" sz="1400" i="1" dirty="0"/>
              <a:t> </a:t>
            </a:r>
            <a:r>
              <a:rPr lang="fi-FI" sz="1400" i="1" dirty="0" err="1"/>
              <a:t>after</a:t>
            </a:r>
            <a:r>
              <a:rPr lang="fi-FI" sz="1400" i="1" dirty="0"/>
              <a:t> </a:t>
            </a:r>
            <a:r>
              <a:rPr lang="fi-FI" sz="1400" i="1" dirty="0" err="1"/>
              <a:t>implementation</a:t>
            </a:r>
            <a:r>
              <a:rPr lang="fi-FI" sz="1400" i="1" dirty="0"/>
              <a:t> of a </a:t>
            </a:r>
            <a:r>
              <a:rPr lang="fi-FI" sz="1400" i="1" dirty="0" err="1"/>
              <a:t>standardized</a:t>
            </a:r>
            <a:r>
              <a:rPr lang="fi-FI" sz="1400" i="1" dirty="0"/>
              <a:t> </a:t>
            </a:r>
            <a:r>
              <a:rPr lang="fi-FI" sz="1400" i="1" dirty="0" err="1"/>
              <a:t>care</a:t>
            </a:r>
            <a:r>
              <a:rPr lang="fi-FI" sz="1400" i="1" dirty="0"/>
              <a:t> program.</a:t>
            </a:r>
            <a:r>
              <a:rPr lang="fi-FI" sz="1400" dirty="0"/>
              <a:t> </a:t>
            </a:r>
            <a:r>
              <a:rPr lang="fi-FI" sz="1400" dirty="0" err="1"/>
              <a:t>Gaceta</a:t>
            </a:r>
            <a:r>
              <a:rPr lang="fi-FI" sz="1400" dirty="0"/>
              <a:t> </a:t>
            </a:r>
            <a:r>
              <a:rPr lang="fi-FI" sz="1400" dirty="0" err="1"/>
              <a:t>Médica</a:t>
            </a:r>
            <a:r>
              <a:rPr lang="fi-FI" sz="1400" dirty="0"/>
              <a:t> de México, 160(3), e00846. </a:t>
            </a:r>
            <a:r>
              <a:rPr lang="fi-FI" sz="1400" dirty="0">
                <a:hlinkClick r:id="rId3"/>
              </a:rPr>
              <a:t>https://</a:t>
            </a:r>
            <a:r>
              <a:rPr lang="fi-FI" sz="1400" dirty="0" err="1">
                <a:hlinkClick r:id="rId3"/>
              </a:rPr>
              <a:t>doi.org</a:t>
            </a:r>
            <a:r>
              <a:rPr lang="fi-FI" sz="1400" dirty="0">
                <a:hlinkClick r:id="rId3"/>
              </a:rPr>
              <a:t>/10.24875/GMM.24000846</a:t>
            </a:r>
            <a:endParaRPr lang="fi-FI" sz="1400" dirty="0"/>
          </a:p>
          <a:p>
            <a:endParaRPr lang="fi-FI" sz="1400" dirty="0"/>
          </a:p>
          <a:p>
            <a:r>
              <a:rPr lang="fi-FI" sz="1400" b="1" dirty="0"/>
              <a:t>Alma, E., </a:t>
            </a:r>
            <a:r>
              <a:rPr lang="fi-FI" sz="1400" b="1" dirty="0" err="1"/>
              <a:t>Ercil</a:t>
            </a:r>
            <a:r>
              <a:rPr lang="fi-FI" sz="1400" b="1" dirty="0"/>
              <a:t>, H., </a:t>
            </a:r>
            <a:r>
              <a:rPr lang="fi-FI" sz="1400" b="1" dirty="0" err="1"/>
              <a:t>Vurusan</a:t>
            </a:r>
            <a:r>
              <a:rPr lang="fi-FI" sz="1400" b="1" dirty="0"/>
              <a:t>, E., </a:t>
            </a:r>
            <a:r>
              <a:rPr lang="fi-FI" sz="1400" b="1" dirty="0" err="1"/>
              <a:t>Altunkol</a:t>
            </a:r>
            <a:r>
              <a:rPr lang="fi-FI" sz="1400" b="1" dirty="0"/>
              <a:t>, A., </a:t>
            </a:r>
            <a:r>
              <a:rPr lang="fi-FI" sz="1400" b="1" dirty="0" err="1"/>
              <a:t>Unal</a:t>
            </a:r>
            <a:r>
              <a:rPr lang="fi-FI" sz="1400" b="1" dirty="0"/>
              <a:t>, U., </a:t>
            </a:r>
            <a:r>
              <a:rPr lang="fi-FI" sz="1400" b="1" dirty="0" err="1"/>
              <a:t>Gurlen</a:t>
            </a:r>
            <a:r>
              <a:rPr lang="fi-FI" sz="1400" b="1" dirty="0"/>
              <a:t>, G., &amp; </a:t>
            </a:r>
            <a:r>
              <a:rPr lang="fi-FI" sz="1400" b="1" dirty="0" err="1"/>
              <a:t>Gurbuz</a:t>
            </a:r>
            <a:r>
              <a:rPr lang="fi-FI" sz="1400" b="1" dirty="0"/>
              <a:t>, Z. G.</a:t>
            </a:r>
            <a:r>
              <a:rPr lang="fi-FI" sz="1400" dirty="0"/>
              <a:t> (2020). </a:t>
            </a:r>
            <a:r>
              <a:rPr lang="fi-FI" sz="1400" i="1" dirty="0" err="1"/>
              <a:t>Long-term</a:t>
            </a:r>
            <a:r>
              <a:rPr lang="fi-FI" sz="1400" i="1" dirty="0"/>
              <a:t> follow-up </a:t>
            </a:r>
            <a:r>
              <a:rPr lang="fi-FI" sz="1400" i="1" dirty="0" err="1"/>
              <a:t>results</a:t>
            </a:r>
            <a:r>
              <a:rPr lang="fi-FI" sz="1400" i="1" dirty="0"/>
              <a:t> and </a:t>
            </a:r>
            <a:r>
              <a:rPr lang="fi-FI" sz="1400" i="1" dirty="0" err="1"/>
              <a:t>complications</a:t>
            </a:r>
            <a:r>
              <a:rPr lang="fi-FI" sz="1400" i="1" dirty="0"/>
              <a:t> in </a:t>
            </a:r>
            <a:r>
              <a:rPr lang="fi-FI" sz="1400" i="1" dirty="0" err="1"/>
              <a:t>cancer</a:t>
            </a:r>
            <a:r>
              <a:rPr lang="fi-FI" sz="1400" i="1" dirty="0"/>
              <a:t> </a:t>
            </a:r>
            <a:r>
              <a:rPr lang="fi-FI" sz="1400" i="1" dirty="0" err="1"/>
              <a:t>patients</a:t>
            </a:r>
            <a:r>
              <a:rPr lang="fi-FI" sz="1400" i="1" dirty="0"/>
              <a:t> with </a:t>
            </a:r>
            <a:r>
              <a:rPr lang="fi-FI" sz="1400" i="1" dirty="0" err="1"/>
              <a:t>persistent</a:t>
            </a:r>
            <a:r>
              <a:rPr lang="fi-FI" sz="1400" i="1" dirty="0"/>
              <a:t> </a:t>
            </a:r>
            <a:r>
              <a:rPr lang="fi-FI" sz="1400" i="1" dirty="0" err="1"/>
              <a:t>nephrostomy</a:t>
            </a:r>
            <a:r>
              <a:rPr lang="fi-FI" sz="1400" i="1" dirty="0"/>
              <a:t> </a:t>
            </a:r>
            <a:r>
              <a:rPr lang="fi-FI" sz="1400" i="1" dirty="0" err="1"/>
              <a:t>due</a:t>
            </a:r>
            <a:r>
              <a:rPr lang="fi-FI" sz="1400" i="1" dirty="0"/>
              <a:t> to </a:t>
            </a:r>
            <a:r>
              <a:rPr lang="fi-FI" sz="1400" i="1" dirty="0" err="1"/>
              <a:t>malignant</a:t>
            </a:r>
            <a:r>
              <a:rPr lang="fi-FI" sz="1400" i="1" dirty="0"/>
              <a:t> </a:t>
            </a:r>
            <a:r>
              <a:rPr lang="fi-FI" sz="1400" i="1" dirty="0" err="1"/>
              <a:t>ureteral</a:t>
            </a:r>
            <a:r>
              <a:rPr lang="fi-FI" sz="1400" i="1" dirty="0"/>
              <a:t> </a:t>
            </a:r>
            <a:r>
              <a:rPr lang="fi-FI" sz="1400" i="1" dirty="0" err="1"/>
              <a:t>obstruction</a:t>
            </a:r>
            <a:r>
              <a:rPr lang="fi-FI" sz="1400" i="1" dirty="0"/>
              <a:t>.</a:t>
            </a:r>
            <a:r>
              <a:rPr lang="fi-FI" sz="1400" dirty="0"/>
              <a:t> </a:t>
            </a:r>
            <a:r>
              <a:rPr lang="fi-FI" sz="1400" dirty="0" err="1"/>
              <a:t>Supportive</a:t>
            </a:r>
            <a:r>
              <a:rPr lang="fi-FI" sz="1400" dirty="0"/>
              <a:t> </a:t>
            </a:r>
            <a:r>
              <a:rPr lang="fi-FI" sz="1400" dirty="0" err="1"/>
              <a:t>Care</a:t>
            </a:r>
            <a:r>
              <a:rPr lang="fi-FI" sz="1400" dirty="0"/>
              <a:t> in </a:t>
            </a:r>
            <a:r>
              <a:rPr lang="fi-FI" sz="1400" dirty="0" err="1"/>
              <a:t>Cancer</a:t>
            </a:r>
            <a:r>
              <a:rPr lang="fi-FI" sz="1400" dirty="0"/>
              <a:t>, 28(12), 5581–5588. </a:t>
            </a:r>
            <a:r>
              <a:rPr lang="fi-FI" sz="1400" dirty="0">
                <a:hlinkClick r:id="rId4"/>
              </a:rPr>
              <a:t>https://</a:t>
            </a:r>
            <a:r>
              <a:rPr lang="fi-FI" sz="1400" dirty="0" err="1">
                <a:hlinkClick r:id="rId4"/>
              </a:rPr>
              <a:t>doi.org</a:t>
            </a:r>
            <a:r>
              <a:rPr lang="fi-FI" sz="1400" dirty="0">
                <a:hlinkClick r:id="rId4"/>
              </a:rPr>
              <a:t>/10.1007/s00520-020-05662-z</a:t>
            </a:r>
            <a:endParaRPr lang="fi-FI" sz="1400" dirty="0"/>
          </a:p>
          <a:p>
            <a:endParaRPr lang="fi-FI" sz="1400" dirty="0"/>
          </a:p>
          <a:p>
            <a:r>
              <a:rPr lang="fi-FI" sz="1400" b="1" dirty="0" err="1"/>
              <a:t>Ferraz-Gonçalves</a:t>
            </a:r>
            <a:r>
              <a:rPr lang="fi-FI" sz="1400" b="1" dirty="0"/>
              <a:t>, J. A., Vieira, I., Santos, L., &amp; Oliveira, C. </a:t>
            </a:r>
            <a:r>
              <a:rPr lang="fi-FI" sz="1400" dirty="0"/>
              <a:t>(2023). </a:t>
            </a:r>
            <a:r>
              <a:rPr lang="fi-FI" sz="1400" i="1" dirty="0" err="1"/>
              <a:t>Role</a:t>
            </a:r>
            <a:r>
              <a:rPr lang="fi-FI" sz="1400" i="1" dirty="0"/>
              <a:t> of </a:t>
            </a:r>
            <a:r>
              <a:rPr lang="fi-FI" sz="1400" i="1" dirty="0" err="1"/>
              <a:t>percutaneous</a:t>
            </a:r>
            <a:r>
              <a:rPr lang="fi-FI" sz="1400" i="1" dirty="0"/>
              <a:t> </a:t>
            </a:r>
            <a:r>
              <a:rPr lang="fi-FI" sz="1400" i="1" dirty="0" err="1"/>
              <a:t>nephrostomy</a:t>
            </a:r>
            <a:r>
              <a:rPr lang="fi-FI" sz="1400" i="1" dirty="0"/>
              <a:t> in </a:t>
            </a:r>
            <a:r>
              <a:rPr lang="fi-FI" sz="1400" i="1" dirty="0" err="1"/>
              <a:t>cancer</a:t>
            </a:r>
            <a:r>
              <a:rPr lang="fi-FI" sz="1400" i="1" dirty="0"/>
              <a:t> </a:t>
            </a:r>
            <a:r>
              <a:rPr lang="fi-FI" sz="1400" i="1" dirty="0" err="1"/>
              <a:t>patients</a:t>
            </a:r>
            <a:r>
              <a:rPr lang="fi-FI" sz="1400" i="1" dirty="0"/>
              <a:t>.</a:t>
            </a:r>
            <a:r>
              <a:rPr lang="fi-FI" sz="1400" dirty="0"/>
              <a:t> </a:t>
            </a:r>
            <a:r>
              <a:rPr lang="fi-FI" sz="1400" dirty="0" err="1"/>
              <a:t>Progress</a:t>
            </a:r>
            <a:r>
              <a:rPr lang="fi-FI" sz="1400" dirty="0"/>
              <a:t> in </a:t>
            </a:r>
            <a:r>
              <a:rPr lang="fi-FI" sz="1400" dirty="0" err="1"/>
              <a:t>Palliative</a:t>
            </a:r>
            <a:r>
              <a:rPr lang="fi-FI" sz="1400" dirty="0"/>
              <a:t> </a:t>
            </a:r>
            <a:r>
              <a:rPr lang="fi-FI" sz="1400" dirty="0" err="1"/>
              <a:t>Care</a:t>
            </a:r>
            <a:r>
              <a:rPr lang="fi-FI" sz="1400" dirty="0"/>
              <a:t>, 31(6), 361–365. </a:t>
            </a:r>
            <a:r>
              <a:rPr lang="fi-FI" sz="1400" dirty="0">
                <a:hlinkClick r:id="rId5"/>
              </a:rPr>
              <a:t>https://</a:t>
            </a:r>
            <a:r>
              <a:rPr lang="fi-FI" sz="1400" dirty="0" err="1">
                <a:hlinkClick r:id="rId5"/>
              </a:rPr>
              <a:t>doi.org</a:t>
            </a:r>
            <a:r>
              <a:rPr lang="fi-FI" sz="1400" dirty="0">
                <a:hlinkClick r:id="rId5"/>
              </a:rPr>
              <a:t>/10.1080/09699260.2023.2249467</a:t>
            </a:r>
            <a:endParaRPr lang="fi-FI" sz="1400" dirty="0"/>
          </a:p>
          <a:p>
            <a:endParaRPr lang="fi-FI" sz="1400" dirty="0"/>
          </a:p>
          <a:p>
            <a:r>
              <a:rPr lang="fi-FI" sz="1400" b="1" dirty="0" err="1"/>
              <a:t>Garg</a:t>
            </a:r>
            <a:r>
              <a:rPr lang="fi-FI" sz="1400" b="1" dirty="0"/>
              <a:t>, G., </a:t>
            </a:r>
            <a:r>
              <a:rPr lang="fi-FI" sz="1400" b="1" dirty="0" err="1"/>
              <a:t>Bansal</a:t>
            </a:r>
            <a:r>
              <a:rPr lang="fi-FI" sz="1400" b="1" dirty="0"/>
              <a:t>, N., Singh, M., &amp; </a:t>
            </a:r>
            <a:r>
              <a:rPr lang="fi-FI" sz="1400" b="1" dirty="0" err="1"/>
              <a:t>Sankhwar</a:t>
            </a:r>
            <a:r>
              <a:rPr lang="fi-FI" sz="1400" b="1" dirty="0"/>
              <a:t>, S. N. </a:t>
            </a:r>
            <a:r>
              <a:rPr lang="fi-FI" sz="1400" dirty="0"/>
              <a:t>(2019). </a:t>
            </a:r>
            <a:r>
              <a:rPr lang="fi-FI" sz="1400" i="1" dirty="0" err="1"/>
              <a:t>Role</a:t>
            </a:r>
            <a:r>
              <a:rPr lang="fi-FI" sz="1400" i="1" dirty="0"/>
              <a:t> of </a:t>
            </a:r>
            <a:r>
              <a:rPr lang="fi-FI" sz="1400" i="1" dirty="0" err="1"/>
              <a:t>percutaneous</a:t>
            </a:r>
            <a:r>
              <a:rPr lang="fi-FI" sz="1400" i="1" dirty="0"/>
              <a:t> </a:t>
            </a:r>
            <a:r>
              <a:rPr lang="fi-FI" sz="1400" i="1" dirty="0" err="1"/>
              <a:t>nephrostomy</a:t>
            </a:r>
            <a:r>
              <a:rPr lang="fi-FI" sz="1400" i="1" dirty="0"/>
              <a:t> in </a:t>
            </a:r>
            <a:r>
              <a:rPr lang="fi-FI" sz="1400" i="1" dirty="0" err="1"/>
              <a:t>bladder</a:t>
            </a:r>
            <a:r>
              <a:rPr lang="fi-FI" sz="1400" i="1" dirty="0"/>
              <a:t> </a:t>
            </a:r>
            <a:r>
              <a:rPr lang="fi-FI" sz="1400" i="1" dirty="0" err="1"/>
              <a:t>carcinoma</a:t>
            </a:r>
            <a:r>
              <a:rPr lang="fi-FI" sz="1400" i="1" dirty="0"/>
              <a:t> with </a:t>
            </a:r>
            <a:r>
              <a:rPr lang="fi-FI" sz="1400" i="1" dirty="0" err="1"/>
              <a:t>obstructive</a:t>
            </a:r>
            <a:r>
              <a:rPr lang="fi-FI" sz="1400" i="1" dirty="0"/>
              <a:t> </a:t>
            </a:r>
            <a:r>
              <a:rPr lang="fi-FI" sz="1400" i="1" dirty="0" err="1"/>
              <a:t>uropathy</a:t>
            </a:r>
            <a:r>
              <a:rPr lang="fi-FI" sz="1400" i="1" dirty="0"/>
              <a:t>: A </a:t>
            </a:r>
            <a:r>
              <a:rPr lang="fi-FI" sz="1400" i="1" dirty="0" err="1"/>
              <a:t>story</a:t>
            </a:r>
            <a:r>
              <a:rPr lang="fi-FI" sz="1400" i="1" dirty="0"/>
              <a:t> </a:t>
            </a:r>
            <a:r>
              <a:rPr lang="fi-FI" sz="1400" i="1" dirty="0" err="1"/>
              <a:t>revisited</a:t>
            </a:r>
            <a:r>
              <a:rPr lang="fi-FI" sz="1400" i="1" dirty="0"/>
              <a:t>.</a:t>
            </a:r>
            <a:r>
              <a:rPr lang="fi-FI" sz="1400" dirty="0"/>
              <a:t> Indian Journal of </a:t>
            </a:r>
            <a:r>
              <a:rPr lang="fi-FI" sz="1400" dirty="0" err="1"/>
              <a:t>Palliative</a:t>
            </a:r>
            <a:r>
              <a:rPr lang="fi-FI" sz="1400" dirty="0"/>
              <a:t> </a:t>
            </a:r>
            <a:r>
              <a:rPr lang="fi-FI" sz="1400" dirty="0" err="1"/>
              <a:t>Care</a:t>
            </a:r>
            <a:r>
              <a:rPr lang="fi-FI" sz="1400" dirty="0"/>
              <a:t>, 25(1), 53–56. </a:t>
            </a:r>
            <a:r>
              <a:rPr lang="fi-FI" sz="1400" dirty="0">
                <a:hlinkClick r:id="rId6"/>
              </a:rPr>
              <a:t>https://</a:t>
            </a:r>
            <a:r>
              <a:rPr lang="fi-FI" sz="1400" dirty="0" err="1">
                <a:hlinkClick r:id="rId6"/>
              </a:rPr>
              <a:t>doi.org</a:t>
            </a:r>
            <a:r>
              <a:rPr lang="fi-FI" sz="1400" dirty="0">
                <a:hlinkClick r:id="rId6"/>
              </a:rPr>
              <a:t>/10.4103/IJPC.IJPC_102_18</a:t>
            </a:r>
            <a:endParaRPr lang="fi-FI" sz="1400" dirty="0"/>
          </a:p>
          <a:p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761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4DABF84-3951-3FD6-ADB6-2FAA91FE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4765643" cy="6858000"/>
          </a:xfrm>
          <a:solidFill>
            <a:srgbClr val="4BBEB9"/>
          </a:solidFill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		</a:t>
            </a:r>
            <a:r>
              <a:rPr lang="en-US" sz="6000" dirty="0" err="1"/>
              <a:t>kiitos</a:t>
            </a:r>
            <a:endParaRPr lang="en-US" sz="6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D4854989-5B48-AE6D-CE12-08D70C0AB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8" r="-1" b="23775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4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A6D21-3AE4-4F9A-95B2-4A9F5DF2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</a:t>
            </a:r>
            <a:br>
              <a:rPr lang="fi-FI" dirty="0"/>
            </a:br>
            <a:r>
              <a:rPr lang="fi-FI" dirty="0"/>
              <a:t>-miksi aihe on tärkeä?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ED3DAC-E81B-D686-C7FF-43DA5187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21992"/>
            <a:ext cx="7736692" cy="3739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Pyelostomiakatetri on usein </a:t>
            </a:r>
            <a:r>
              <a:rPr lang="fi-FI" b="1" dirty="0"/>
              <a:t>pitkäaikainen</a:t>
            </a:r>
            <a:r>
              <a:rPr lang="fi-FI" dirty="0"/>
              <a:t> ratkaisu.</a:t>
            </a:r>
          </a:p>
          <a:p>
            <a:r>
              <a:rPr lang="fi-FI" dirty="0"/>
              <a:t>Hoidon ja seurannan toteuttaminen oikein vaikuttaa suoraan potilaan turvallisuuteen ja elämänlaatuun.</a:t>
            </a:r>
          </a:p>
          <a:p>
            <a:r>
              <a:rPr lang="fi-FI" dirty="0"/>
              <a:t>Tutkittua tietoa ja käytäntöjä on vähän -&gt; koulutus tärkeää.</a:t>
            </a:r>
          </a:p>
          <a:p>
            <a:pPr lvl="1"/>
            <a:r>
              <a:rPr lang="fi-FI" b="1" dirty="0"/>
              <a:t>EAUN e-kurssi "</a:t>
            </a:r>
            <a:r>
              <a:rPr lang="fi-FI" b="1" dirty="0" err="1"/>
              <a:t>Pigtail</a:t>
            </a:r>
            <a:r>
              <a:rPr lang="fi-FI" b="1" dirty="0"/>
              <a:t> </a:t>
            </a:r>
            <a:r>
              <a:rPr lang="fi-FI" b="1" dirty="0" err="1"/>
              <a:t>Nephrostomy</a:t>
            </a:r>
            <a:r>
              <a:rPr lang="fi-FI" b="1" dirty="0"/>
              <a:t> </a:t>
            </a:r>
            <a:r>
              <a:rPr lang="fi-FI" b="1" dirty="0" err="1"/>
              <a:t>Catheter</a:t>
            </a:r>
            <a:r>
              <a:rPr lang="fi-FI" b="1" dirty="0"/>
              <a:t>"</a:t>
            </a:r>
          </a:p>
          <a:p>
            <a:pPr lvl="1"/>
            <a:r>
              <a:rPr lang="fi-FI" dirty="0" err="1"/>
              <a:t>Pyelostomiakatetrin</a:t>
            </a:r>
            <a:r>
              <a:rPr lang="fi-FI" dirty="0"/>
              <a:t> hoito – ohje hoitajille (HUS)</a:t>
            </a:r>
          </a:p>
          <a:p>
            <a:pPr lvl="2"/>
            <a:r>
              <a:rPr lang="fi-FI" dirty="0"/>
              <a:t>Myös YouTube-videona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E4CC9FC-A473-0C66-7777-98F83A1ABE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7" t="13565" r="29349" b="-803"/>
          <a:stretch>
            <a:fillRect/>
          </a:stretch>
        </p:blipFill>
        <p:spPr>
          <a:xfrm>
            <a:off x="8267702" y="976292"/>
            <a:ext cx="2468242" cy="347539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4CA96E6-77FC-E846-7BD3-63F02DC308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04" t="18610" r="16934" b="50000"/>
          <a:stretch>
            <a:fillRect/>
          </a:stretch>
        </p:blipFill>
        <p:spPr>
          <a:xfrm>
            <a:off x="6526039" y="4179960"/>
            <a:ext cx="3491200" cy="144066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A9E2F83-D8EB-2DBD-387E-C68018FD8D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28" t="4382" r="17234" b="5838"/>
          <a:stretch>
            <a:fillRect/>
          </a:stretch>
        </p:blipFill>
        <p:spPr>
          <a:xfrm>
            <a:off x="9593658" y="5141860"/>
            <a:ext cx="1897706" cy="16034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0794727-E3E4-D01B-7F1B-D7A78A9214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8" t="5438"/>
          <a:stretch>
            <a:fillRect/>
          </a:stretch>
        </p:blipFill>
        <p:spPr>
          <a:xfrm>
            <a:off x="10017239" y="3055250"/>
            <a:ext cx="1737722" cy="22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2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DC0193-990C-EE70-B3C2-A862D6A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672" y="909638"/>
            <a:ext cx="5848694" cy="1318062"/>
          </a:xfrm>
        </p:spPr>
        <p:txBody>
          <a:bodyPr>
            <a:normAutofit/>
          </a:bodyPr>
          <a:lstStyle/>
          <a:p>
            <a:r>
              <a:rPr lang="fi-FI"/>
              <a:t>Pyelostomiakatetrin eri hoitokäytännöt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50179DA-F243-EA12-038C-C315E2541B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81" y="723900"/>
            <a:ext cx="4057650" cy="5410200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80661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CF33A7-AF50-C463-2F6E-118ED5A33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672" y="2276474"/>
            <a:ext cx="5848694" cy="44507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600" b="1" dirty="0"/>
              <a:t>Kysely kaikille hyvinvointialueille</a:t>
            </a:r>
          </a:p>
          <a:p>
            <a:pPr lvl="1">
              <a:lnSpc>
                <a:spcPct val="100000"/>
              </a:lnSpc>
            </a:pPr>
            <a:r>
              <a:rPr lang="fi-FI" sz="1600"/>
              <a:t>Vastaukset </a:t>
            </a:r>
            <a:r>
              <a:rPr lang="fi-FI" sz="1600" dirty="0"/>
              <a:t>13</a:t>
            </a:r>
            <a:r>
              <a:rPr lang="fi-FI" sz="1600"/>
              <a:t> eri alueelta</a:t>
            </a:r>
          </a:p>
          <a:p>
            <a:pPr>
              <a:lnSpc>
                <a:spcPct val="100000"/>
              </a:lnSpc>
            </a:pPr>
            <a:r>
              <a:rPr lang="fi-FI" sz="1600" b="1" dirty="0"/>
              <a:t>Kysymysten aihealueet</a:t>
            </a:r>
          </a:p>
          <a:p>
            <a:pPr lvl="1">
              <a:lnSpc>
                <a:spcPct val="100000"/>
              </a:lnSpc>
            </a:pPr>
            <a:r>
              <a:rPr lang="fi-FI" sz="1600"/>
              <a:t>Sidokset </a:t>
            </a:r>
            <a:r>
              <a:rPr lang="fi-FI" sz="1600" dirty="0"/>
              <a:t>katetrin</a:t>
            </a:r>
            <a:r>
              <a:rPr lang="fi-FI" sz="1600"/>
              <a:t> tyvessä (tuote, vaihto, suojaus),</a:t>
            </a:r>
          </a:p>
          <a:p>
            <a:pPr lvl="1">
              <a:lnSpc>
                <a:spcPct val="100000"/>
              </a:lnSpc>
            </a:pPr>
            <a:r>
              <a:rPr lang="fi-FI" sz="1600"/>
              <a:t>Kiinnitys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Virtsapussit</a:t>
            </a:r>
            <a:r>
              <a:rPr lang="fi-FI" sz="1600"/>
              <a:t> (koko, vaihto)</a:t>
            </a:r>
          </a:p>
          <a:p>
            <a:pPr lvl="1">
              <a:lnSpc>
                <a:spcPct val="100000"/>
              </a:lnSpc>
            </a:pPr>
            <a:r>
              <a:rPr lang="fi-FI" sz="1600"/>
              <a:t>Yhdistäjä (tuote, vaihtoväli)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Huuhtelut</a:t>
            </a:r>
            <a:r>
              <a:rPr lang="fi-FI" sz="1600"/>
              <a:t> (määrä, toteutus, potilaan ohjaus)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Potilasohjeet</a:t>
            </a:r>
            <a:r>
              <a:rPr lang="fi-FI" sz="1600"/>
              <a:t> ja niiden sisältö</a:t>
            </a:r>
          </a:p>
          <a:p>
            <a:pPr lvl="1">
              <a:lnSpc>
                <a:spcPct val="100000"/>
              </a:lnSpc>
            </a:pPr>
            <a:r>
              <a:rPr lang="fi-FI" sz="1600"/>
              <a:t>Vaihtoväli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Esivalmistelut</a:t>
            </a:r>
            <a:r>
              <a:rPr lang="fi-FI" sz="1600"/>
              <a:t> (</a:t>
            </a:r>
            <a:r>
              <a:rPr lang="fi-FI" sz="1600" dirty="0"/>
              <a:t>labrat</a:t>
            </a:r>
            <a:r>
              <a:rPr lang="fi-FI" sz="1600"/>
              <a:t>, AK—hoito, </a:t>
            </a:r>
            <a:r>
              <a:rPr lang="fi-FI" sz="1600" dirty="0"/>
              <a:t>ab</a:t>
            </a:r>
            <a:r>
              <a:rPr lang="fi-FI" sz="1600"/>
              <a:t>, muu lääkitys, kanyyli, </a:t>
            </a:r>
            <a:r>
              <a:rPr lang="fi-FI" sz="1600" dirty="0"/>
              <a:t>ravinnotta olo</a:t>
            </a:r>
            <a:r>
              <a:rPr lang="fi-FI" sz="1600"/>
              <a:t>)</a:t>
            </a:r>
          </a:p>
          <a:p>
            <a:pPr lvl="1">
              <a:lnSpc>
                <a:spcPct val="100000"/>
              </a:lnSpc>
            </a:pPr>
            <a:r>
              <a:rPr lang="fi-FI" sz="1600"/>
              <a:t>Yleisimmät ongelmat</a:t>
            </a:r>
          </a:p>
          <a:p>
            <a:pPr>
              <a:lnSpc>
                <a:spcPct val="100000"/>
              </a:lnSpc>
            </a:pP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309966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ECA7D1-7989-C569-0806-40DEF6D4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714301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Pyelostomiakatetri</a:t>
            </a:r>
            <a:br>
              <a:rPr lang="fi-FI" dirty="0"/>
            </a:br>
            <a:r>
              <a:rPr lang="fi-FI" sz="2000" dirty="0"/>
              <a:t>-</a:t>
            </a:r>
            <a:r>
              <a:rPr lang="fi-FI" sz="2000" dirty="0" err="1"/>
              <a:t>nefrostooma</a:t>
            </a:r>
            <a:r>
              <a:rPr lang="fi-FI" sz="2000" dirty="0"/>
              <a:t>, </a:t>
            </a:r>
            <a:r>
              <a:rPr lang="fi-FI" sz="2000" dirty="0" err="1"/>
              <a:t>pyelostooma</a:t>
            </a:r>
            <a:r>
              <a:rPr lang="fi-FI" sz="2000" dirty="0"/>
              <a:t>, </a:t>
            </a:r>
            <a:r>
              <a:rPr lang="fi-FI" sz="2000" dirty="0" err="1"/>
              <a:t>munuaiskatetri</a:t>
            </a:r>
            <a:br>
              <a:rPr lang="fi-FI" sz="20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C6D5D6-E4D5-D412-01D9-8573821C8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94865"/>
            <a:ext cx="10691265" cy="37398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fi-FI"/>
          </a:p>
          <a:p>
            <a:r>
              <a:rPr lang="fi-FI"/>
              <a:t>Joustava putki, joka asetetaan kyljestä </a:t>
            </a:r>
            <a:r>
              <a:rPr lang="fi-FI" b="1"/>
              <a:t>suoraan munuaisaltaaseen</a:t>
            </a:r>
            <a:r>
              <a:rPr lang="fi-FI"/>
              <a:t>.</a:t>
            </a:r>
          </a:p>
          <a:p>
            <a:pPr lvl="1"/>
            <a:r>
              <a:rPr lang="fi-FI"/>
              <a:t>Lukitaan lankalukolla, siivekkeillä tai ballongilla.</a:t>
            </a:r>
          </a:p>
          <a:p>
            <a:pPr lvl="1"/>
            <a:r>
              <a:rPr lang="fi-FI"/>
              <a:t>Lumenin koko pienempi kuin kestokatetreissa, yleensä 8-10 Ch (vaihteluväli 6-16 Ch).</a:t>
            </a:r>
          </a:p>
          <a:p>
            <a:pPr lvl="1"/>
            <a:r>
              <a:rPr lang="fi-FI"/>
              <a:t>Pituus 25-30cm.</a:t>
            </a:r>
          </a:p>
          <a:p>
            <a:r>
              <a:rPr lang="fi-FI"/>
              <a:t>Tavoitteena on turvata virtsan kulku, estää hydronefroosi ja munuaisvauriot. Kriittistä tilanteissa, joissa potilaalla vain 1 munuainen.</a:t>
            </a:r>
          </a:p>
          <a:p>
            <a:r>
              <a:rPr lang="fi-FI"/>
              <a:t>Asetus röntgenissä ultraääniohjauksessa elektiivisesti tai päivystyksenä.</a:t>
            </a:r>
          </a:p>
          <a:p>
            <a:r>
              <a:rPr lang="fi-FI"/>
              <a:t>Tilapäinen tai pysyvä ratkaisu.</a:t>
            </a:r>
          </a:p>
          <a:p>
            <a:r>
              <a:rPr lang="fi-FI"/>
              <a:t>Vaihdot 3 kk välein röntgenissä.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2B1BB7-C7C0-B5A7-E3C2-963CD59A72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76302" y="438183"/>
            <a:ext cx="2327655" cy="310354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E6B880C-6AE3-CE0E-B563-77D87A2C7F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70" t="40431" r="50000" b="41764"/>
          <a:stretch>
            <a:fillRect/>
          </a:stretch>
        </p:blipFill>
        <p:spPr>
          <a:xfrm>
            <a:off x="8396122" y="4212696"/>
            <a:ext cx="3103541" cy="232313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A762401-C45F-9A1D-AA7F-6A6D5F679A88}"/>
              </a:ext>
            </a:extLst>
          </p:cNvPr>
          <p:cNvSpPr txBox="1"/>
          <p:nvPr/>
        </p:nvSpPr>
        <p:spPr>
          <a:xfrm>
            <a:off x="7642633" y="6535828"/>
            <a:ext cx="41208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/>
              <a:t>Kuva: Pyelostomiakatetrin hoito-ohje hoitajille, HUS Jasmin Lönnroth, Tiina Häkkinen</a:t>
            </a:r>
            <a:endParaRPr lang="fi-FI" sz="8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13149B3-AF02-7211-9428-FB63025A7B2D}"/>
              </a:ext>
            </a:extLst>
          </p:cNvPr>
          <p:cNvSpPr txBox="1"/>
          <p:nvPr/>
        </p:nvSpPr>
        <p:spPr>
          <a:xfrm>
            <a:off x="752104" y="1575171"/>
            <a:ext cx="487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dirty="0"/>
              <a:t> engl.  </a:t>
            </a:r>
            <a:r>
              <a:rPr lang="fi-FI" sz="1800" dirty="0" err="1"/>
              <a:t>percutaneous</a:t>
            </a:r>
            <a:r>
              <a:rPr lang="fi-FI" sz="1800" dirty="0"/>
              <a:t> </a:t>
            </a:r>
            <a:r>
              <a:rPr lang="fi-FI" sz="1800" dirty="0" err="1"/>
              <a:t>nephrostomy</a:t>
            </a:r>
            <a:r>
              <a:rPr lang="fi-FI" sz="1800" dirty="0"/>
              <a:t> </a:t>
            </a:r>
            <a:r>
              <a:rPr lang="fi-FI" sz="1800" dirty="0" err="1"/>
              <a:t>tube</a:t>
            </a:r>
            <a:r>
              <a:rPr lang="fi-FI" sz="1800" dirty="0"/>
              <a:t>, PCN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28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E0A63-118D-F205-1950-BF921252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</a:t>
            </a:r>
            <a:br>
              <a:rPr lang="fi-FI" dirty="0"/>
            </a:br>
            <a:r>
              <a:rPr lang="fi-FI" dirty="0"/>
              <a:t>- laiton syyt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61C495-B7E7-6F78-A375-1BCB6F9AAF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Virtsankulun este -&gt; </a:t>
            </a:r>
            <a:r>
              <a:rPr lang="fi-FI" b="1" err="1"/>
              <a:t>hydronefroosi</a:t>
            </a:r>
            <a:endParaRPr lang="fi-FI" b="1"/>
          </a:p>
          <a:p>
            <a:pPr lvl="1"/>
            <a:r>
              <a:rPr lang="fi-FI" dirty="0"/>
              <a:t>Virtsakivi</a:t>
            </a:r>
          </a:p>
          <a:p>
            <a:pPr lvl="1"/>
            <a:r>
              <a:rPr lang="fi-FI" dirty="0"/>
              <a:t>Kasvain</a:t>
            </a:r>
          </a:p>
          <a:p>
            <a:pPr lvl="1"/>
            <a:r>
              <a:rPr lang="fi-FI" dirty="0"/>
              <a:t>Ahtauma</a:t>
            </a:r>
          </a:p>
          <a:p>
            <a:pPr lvl="1"/>
            <a:r>
              <a:rPr lang="fi-FI" dirty="0"/>
              <a:t>Trauma</a:t>
            </a:r>
          </a:p>
          <a:p>
            <a:pPr lvl="1"/>
            <a:r>
              <a:rPr lang="fi-FI" dirty="0"/>
              <a:t>Infektio?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F64BE9-85FD-44D1-07CB-720ADAE61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2100" y="2221992"/>
            <a:ext cx="5212080" cy="3739896"/>
          </a:xfrm>
        </p:spPr>
        <p:txBody>
          <a:bodyPr/>
          <a:lstStyle/>
          <a:p>
            <a:r>
              <a:rPr lang="fi-FI" dirty="0"/>
              <a:t>Vaihtoehtoiset tavat hoitaa </a:t>
            </a:r>
            <a:r>
              <a:rPr lang="fi-FI" dirty="0" err="1"/>
              <a:t>hydronefroosia</a:t>
            </a:r>
            <a:endParaRPr lang="fi-FI" dirty="0"/>
          </a:p>
          <a:p>
            <a:pPr lvl="1"/>
            <a:r>
              <a:rPr lang="fi-FI" dirty="0" err="1"/>
              <a:t>Ureterstentti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Virtsakiven hoito (ESWL, </a:t>
            </a:r>
            <a:r>
              <a:rPr lang="fi-FI" dirty="0" err="1"/>
              <a:t>ureteroskopia</a:t>
            </a:r>
            <a:r>
              <a:rPr lang="fi-FI" dirty="0"/>
              <a:t>, PCNL)</a:t>
            </a:r>
          </a:p>
          <a:p>
            <a:pPr lvl="1"/>
            <a:r>
              <a:rPr lang="fi-FI" dirty="0"/>
              <a:t>Kirurgiset toimenpiteet ahtaumiin (</a:t>
            </a:r>
            <a:r>
              <a:rPr lang="fi-FI" dirty="0" err="1"/>
              <a:t>pyeloplastia</a:t>
            </a:r>
            <a:r>
              <a:rPr lang="fi-FI" dirty="0"/>
              <a:t>, </a:t>
            </a:r>
            <a:r>
              <a:rPr lang="fi-FI" dirty="0" err="1"/>
              <a:t>ureterin</a:t>
            </a:r>
            <a:r>
              <a:rPr lang="fi-FI" dirty="0"/>
              <a:t> korjaukset)</a:t>
            </a:r>
          </a:p>
          <a:p>
            <a:pPr lvl="1"/>
            <a:r>
              <a:rPr lang="fi-FI" dirty="0"/>
              <a:t>Kasvaimen hoito (onkologinen hoito)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8CDB904-9EC3-6347-698A-7F06A7BF12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243" y="2748758"/>
            <a:ext cx="2008783" cy="267837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42E96E9-DEA2-279F-4630-B8763323F9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9" t="12056" r="30870" b="12176"/>
          <a:stretch>
            <a:fillRect/>
          </a:stretch>
        </p:blipFill>
        <p:spPr>
          <a:xfrm>
            <a:off x="9535733" y="3429000"/>
            <a:ext cx="2643527" cy="226459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588AE6F-595A-B273-7E5A-2A91A0F81A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46" r="15011" b="45636"/>
          <a:stretch>
            <a:fillRect/>
          </a:stretch>
        </p:blipFill>
        <p:spPr>
          <a:xfrm>
            <a:off x="7574216" y="4781473"/>
            <a:ext cx="1807594" cy="182424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B9499AA-1550-8E42-EB67-ED200436E0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4" t="21025" r="42842" b="4630"/>
          <a:stretch>
            <a:fillRect/>
          </a:stretch>
        </p:blipFill>
        <p:spPr>
          <a:xfrm>
            <a:off x="9535733" y="145891"/>
            <a:ext cx="2136441" cy="203703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10D79E3-1EE5-D4FA-61F4-77970B5EFA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61" r="44085" b="47585"/>
          <a:stretch>
            <a:fillRect/>
          </a:stretch>
        </p:blipFill>
        <p:spPr>
          <a:xfrm>
            <a:off x="5970285" y="360329"/>
            <a:ext cx="3351794" cy="16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7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109E738-3B9E-4529-9D47-C9708D612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DD7F396-9993-CBF0-C888-FD7E3F3B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35" y="952498"/>
            <a:ext cx="5268127" cy="1316736"/>
          </a:xfrm>
        </p:spPr>
        <p:txBody>
          <a:bodyPr>
            <a:normAutofit/>
          </a:bodyPr>
          <a:lstStyle/>
          <a:p>
            <a:r>
              <a:rPr lang="fi-FI" dirty="0"/>
              <a:t>Pyelostomiakatetri</a:t>
            </a:r>
            <a:br>
              <a:rPr lang="fi-FI" dirty="0"/>
            </a:br>
            <a:r>
              <a:rPr lang="fi-FI" dirty="0"/>
              <a:t>- ennen asetusta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3DA66A8-79E8-A5D4-211B-1FD612D01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76" r="-6" b="5870"/>
          <a:stretch>
            <a:fillRect/>
          </a:stretch>
        </p:blipFill>
        <p:spPr>
          <a:xfrm>
            <a:off x="724367" y="723901"/>
            <a:ext cx="2325136" cy="256228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EDCFE38-2274-B6E8-66B4-84154A0A48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" r="-4" b="20356"/>
          <a:stretch>
            <a:fillRect/>
          </a:stretch>
        </p:blipFill>
        <p:spPr>
          <a:xfrm>
            <a:off x="3214783" y="723901"/>
            <a:ext cx="2413591" cy="25622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96A13E-5C9D-4C6C-B52D-A2C74DEFC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32220" y="722376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540580CC-D00E-D423-CFA2-2234598A76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3" r="-6" b="12942"/>
          <a:stretch>
            <a:fillRect/>
          </a:stretch>
        </p:blipFill>
        <p:spPr>
          <a:xfrm>
            <a:off x="724367" y="3461133"/>
            <a:ext cx="2325136" cy="267296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B9AD8F-934C-62F2-1797-5C050FDE5B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" r="-4" b="14410"/>
          <a:stretch>
            <a:fillRect/>
          </a:stretch>
        </p:blipFill>
        <p:spPr>
          <a:xfrm>
            <a:off x="3214783" y="3461133"/>
            <a:ext cx="2413591" cy="2672966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43678C6-095C-6166-B072-9BA967443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236" y="2276474"/>
            <a:ext cx="5268127" cy="38454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i-FI" sz="1700" b="1" dirty="0"/>
              <a:t>Laboratoriokokeet:</a:t>
            </a:r>
            <a:r>
              <a:rPr lang="fi-FI" sz="1700" dirty="0"/>
              <a:t> hyytymiskokeet, PVK, kreatiniini, virtsanäyte</a:t>
            </a:r>
            <a:r>
              <a:rPr lang="fi-FI" sz="1200" dirty="0"/>
              <a:t> jos asetus (HUS)</a:t>
            </a:r>
          </a:p>
          <a:p>
            <a:pPr>
              <a:lnSpc>
                <a:spcPct val="100000"/>
              </a:lnSpc>
            </a:pPr>
            <a:r>
              <a:rPr lang="fi-FI" sz="1700" b="1" dirty="0"/>
              <a:t>Lääkitys:</a:t>
            </a:r>
            <a:r>
              <a:rPr lang="fi-FI" sz="1700" dirty="0"/>
              <a:t> verenohennuslääkkeiden tauotus, ASA ei taukoa </a:t>
            </a:r>
            <a:r>
              <a:rPr lang="fi-FI" sz="1200" dirty="0"/>
              <a:t>(EAUN)</a:t>
            </a:r>
            <a:r>
              <a:rPr lang="fi-FI" sz="1700" dirty="0"/>
              <a:t>, muut lääkkeet </a:t>
            </a:r>
          </a:p>
          <a:p>
            <a:pPr>
              <a:lnSpc>
                <a:spcPct val="100000"/>
              </a:lnSpc>
            </a:pPr>
            <a:r>
              <a:rPr lang="fi-FI" sz="1700" b="1" dirty="0"/>
              <a:t>Antibioottiprofylaksia:</a:t>
            </a:r>
            <a:r>
              <a:rPr lang="fi-FI" sz="1700" dirty="0"/>
              <a:t> </a:t>
            </a:r>
            <a:r>
              <a:rPr lang="fi-FI" sz="1700" dirty="0" err="1"/>
              <a:t>levofloksaniini</a:t>
            </a:r>
            <a:r>
              <a:rPr lang="fi-FI" sz="1700" dirty="0"/>
              <a:t> 500mg 1 h ennen, </a:t>
            </a:r>
            <a:r>
              <a:rPr lang="fi-FI" sz="1700" dirty="0" err="1"/>
              <a:t>ertapeneemi</a:t>
            </a:r>
            <a:r>
              <a:rPr lang="fi-FI" sz="1700" dirty="0"/>
              <a:t> 1g iv ESBL </a:t>
            </a:r>
            <a:r>
              <a:rPr lang="fi-FI" sz="1700" dirty="0" err="1"/>
              <a:t>klebsiella</a:t>
            </a:r>
            <a:r>
              <a:rPr lang="fi-FI" sz="1700" dirty="0"/>
              <a:t> </a:t>
            </a:r>
            <a:r>
              <a:rPr lang="fi-FI" sz="1700" dirty="0" err="1"/>
              <a:t>pneum</a:t>
            </a:r>
            <a:r>
              <a:rPr lang="fi-FI" sz="1700" dirty="0"/>
              <a:t> </a:t>
            </a:r>
            <a:r>
              <a:rPr lang="fi-FI" sz="1200" dirty="0"/>
              <a:t>(HUS)</a:t>
            </a:r>
          </a:p>
          <a:p>
            <a:pPr>
              <a:lnSpc>
                <a:spcPct val="100000"/>
              </a:lnSpc>
            </a:pPr>
            <a:r>
              <a:rPr lang="fi-FI" sz="1700" b="1" dirty="0"/>
              <a:t>Esilääkitys:</a:t>
            </a:r>
            <a:r>
              <a:rPr lang="fi-FI" sz="1700" dirty="0"/>
              <a:t> diatsepaami 5-10mg </a:t>
            </a:r>
            <a:r>
              <a:rPr lang="fi-FI" sz="1700" dirty="0" err="1"/>
              <a:t>po</a:t>
            </a:r>
            <a:r>
              <a:rPr lang="fi-FI" sz="1700" dirty="0"/>
              <a:t> </a:t>
            </a:r>
            <a:r>
              <a:rPr lang="fi-FI" sz="1200" dirty="0"/>
              <a:t>(HUS)</a:t>
            </a:r>
          </a:p>
          <a:p>
            <a:pPr>
              <a:lnSpc>
                <a:spcPct val="100000"/>
              </a:lnSpc>
            </a:pPr>
            <a:r>
              <a:rPr lang="fi-FI" sz="1700" b="1" dirty="0"/>
              <a:t>Vitaalit: </a:t>
            </a:r>
            <a:r>
              <a:rPr lang="fi-FI" sz="1700" dirty="0"/>
              <a:t>korkea verenpaine esteenä, verensokeri</a:t>
            </a:r>
          </a:p>
          <a:p>
            <a:pPr>
              <a:lnSpc>
                <a:spcPct val="100000"/>
              </a:lnSpc>
            </a:pPr>
            <a:r>
              <a:rPr lang="fi-FI" sz="1700" b="1" dirty="0"/>
              <a:t>Syöminen ja juominen:</a:t>
            </a:r>
            <a:r>
              <a:rPr lang="fi-FI" sz="1700" dirty="0"/>
              <a:t> </a:t>
            </a:r>
            <a:r>
              <a:rPr lang="fi-FI" sz="1700" dirty="0" err="1"/>
              <a:t>pp</a:t>
            </a:r>
            <a:r>
              <a:rPr lang="fi-FI" sz="1700" dirty="0"/>
              <a:t> ei tarvetta ravinnotta oloon </a:t>
            </a:r>
            <a:r>
              <a:rPr lang="fi-FI" sz="1200" dirty="0"/>
              <a:t>(EAUN)</a:t>
            </a:r>
            <a:r>
              <a:rPr lang="fi-FI" sz="1700" dirty="0"/>
              <a:t>, 2h </a:t>
            </a:r>
            <a:r>
              <a:rPr lang="fi-FI" sz="1200" dirty="0"/>
              <a:t>(HUS)</a:t>
            </a:r>
          </a:p>
          <a:p>
            <a:pPr>
              <a:lnSpc>
                <a:spcPct val="100000"/>
              </a:lnSpc>
            </a:pPr>
            <a:r>
              <a:rPr lang="fi-FI" sz="1700" b="1" dirty="0"/>
              <a:t>IV-yhteys</a:t>
            </a:r>
            <a:r>
              <a:rPr lang="fi-FI" sz="1700" dirty="0"/>
              <a:t> </a:t>
            </a:r>
            <a:r>
              <a:rPr lang="fi-FI" sz="1200" dirty="0"/>
              <a:t>(HUS) </a:t>
            </a:r>
          </a:p>
          <a:p>
            <a:pPr>
              <a:lnSpc>
                <a:spcPct val="100000"/>
              </a:lnSpc>
            </a:pPr>
            <a:r>
              <a:rPr lang="fi-FI" sz="1700" b="1" dirty="0"/>
              <a:t>Ohjaus:</a:t>
            </a:r>
            <a:r>
              <a:rPr lang="fi-FI" sz="1700" dirty="0"/>
              <a:t> miksi, miten, jatkosuunnitelma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16EFBE9-CE8D-F87F-F9F1-446EACD55F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0" r="28772" b="7685"/>
          <a:stretch>
            <a:fillRect/>
          </a:stretch>
        </p:blipFill>
        <p:spPr>
          <a:xfrm>
            <a:off x="1656987" y="2412213"/>
            <a:ext cx="2567964" cy="253335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69D9533-D646-734E-456B-DDA39277E2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5" t="7891" r="34862" b="7685"/>
          <a:stretch>
            <a:fillRect/>
          </a:stretch>
        </p:blipFill>
        <p:spPr>
          <a:xfrm>
            <a:off x="3773870" y="2771849"/>
            <a:ext cx="1598699" cy="15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31F37E-12DD-43E2-9652-7CC65FA1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</a:t>
            </a:r>
            <a:br>
              <a:rPr lang="fi-FI" dirty="0"/>
            </a:br>
            <a:r>
              <a:rPr lang="fi-FI" dirty="0"/>
              <a:t>- jälkihoito asettamisen jälkeen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BC8C00-D959-91B9-25E1-37ABF25B6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Vuodelepo:</a:t>
            </a:r>
            <a:r>
              <a:rPr lang="fi-FI" dirty="0"/>
              <a:t>  4-6h </a:t>
            </a:r>
            <a:r>
              <a:rPr lang="fi-FI" sz="1200" dirty="0"/>
              <a:t>(HUS)</a:t>
            </a:r>
          </a:p>
          <a:p>
            <a:r>
              <a:rPr lang="fi-FI" b="1" dirty="0"/>
              <a:t>Vapaa ravitsemus</a:t>
            </a:r>
          </a:p>
          <a:p>
            <a:r>
              <a:rPr lang="fi-FI" b="1" dirty="0"/>
              <a:t>Vitaalit:</a:t>
            </a:r>
            <a:r>
              <a:rPr lang="fi-FI" dirty="0"/>
              <a:t> verenpaine, syke, lämpö</a:t>
            </a:r>
          </a:p>
          <a:p>
            <a:r>
              <a:rPr lang="fi-FI" b="1" dirty="0"/>
              <a:t>Virtsan kulku:</a:t>
            </a:r>
            <a:r>
              <a:rPr lang="fi-FI" dirty="0"/>
              <a:t> väri ja määrä, huuhtelun tarve, letkujen kiertymien poissulku</a:t>
            </a:r>
          </a:p>
          <a:p>
            <a:r>
              <a:rPr lang="fi-FI" b="1" dirty="0"/>
              <a:t>Sidokset:</a:t>
            </a:r>
            <a:r>
              <a:rPr lang="fi-FI" dirty="0"/>
              <a:t> erityksen seuranta, sisäänmenoaukko pidetään kuivana 24h.</a:t>
            </a:r>
          </a:p>
          <a:p>
            <a:r>
              <a:rPr lang="fi-FI" b="1" dirty="0"/>
              <a:t>Kivun seuranta</a:t>
            </a:r>
          </a:p>
          <a:p>
            <a:r>
              <a:rPr lang="fi-FI" b="1" dirty="0"/>
              <a:t>Ohjaus:</a:t>
            </a:r>
            <a:r>
              <a:rPr lang="fi-FI" dirty="0"/>
              <a:t> hoidon pääperiaatteet ja ongelmatilanteet, psykososiaalinen aspekti, hoitotarvikelähete </a:t>
            </a:r>
            <a:r>
              <a:rPr lang="fi-FI" sz="1200" dirty="0"/>
              <a:t>(HUS: tarvikkeet 2 vk ajaksi mukaan)</a:t>
            </a:r>
            <a:r>
              <a:rPr lang="fi-FI" dirty="0"/>
              <a:t>, seuraava vaihtoaika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463D959-F7AC-DB51-963D-36EB6A574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6" t="6321" r="33113" b="10219"/>
          <a:stretch>
            <a:fillRect/>
          </a:stretch>
        </p:blipFill>
        <p:spPr>
          <a:xfrm>
            <a:off x="8462592" y="914400"/>
            <a:ext cx="280394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8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E213-F001-66E2-58C3-0C312A6E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Pyelostomiakatetrin hoito</a:t>
            </a:r>
            <a:br>
              <a:rPr lang="fi-FI" dirty="0"/>
            </a:br>
            <a:r>
              <a:rPr lang="fi-FI" dirty="0"/>
              <a:t>- sidokset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DBCA50-8916-FD1B-C6B9-C58F7591D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64" y="2472863"/>
            <a:ext cx="6218419" cy="43262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Katetrin tyveen kiinnityssidos</a:t>
            </a:r>
          </a:p>
          <a:p>
            <a:pPr lvl="1"/>
            <a:r>
              <a:rPr lang="fi-FI" dirty="0"/>
              <a:t>Erikoiskiinnityssidos esim. </a:t>
            </a:r>
            <a:r>
              <a:rPr lang="fi-FI" dirty="0" err="1"/>
              <a:t>Drain-fix</a:t>
            </a:r>
            <a:r>
              <a:rPr lang="fi-FI" dirty="0"/>
              <a:t>, </a:t>
            </a:r>
            <a:r>
              <a:rPr lang="fi-FI" dirty="0" err="1"/>
              <a:t>DrainGuard</a:t>
            </a:r>
            <a:r>
              <a:rPr lang="fi-FI" dirty="0"/>
              <a:t> </a:t>
            </a:r>
            <a:r>
              <a:rPr lang="fi-FI" sz="1200" dirty="0"/>
              <a:t>(HUS)</a:t>
            </a:r>
          </a:p>
          <a:p>
            <a:pPr lvl="1"/>
            <a:r>
              <a:rPr lang="fi-FI" dirty="0"/>
              <a:t>Steriilit taitokset, kalvo </a:t>
            </a:r>
            <a:r>
              <a:rPr lang="fi-FI" sz="1200" dirty="0"/>
              <a:t>(EAUN)</a:t>
            </a:r>
          </a:p>
          <a:p>
            <a:pPr lvl="1"/>
            <a:r>
              <a:rPr lang="fi-FI" dirty="0"/>
              <a:t>Kalvo vai ei?</a:t>
            </a:r>
          </a:p>
          <a:p>
            <a:pPr lvl="1"/>
            <a:r>
              <a:rPr lang="fi-FI" dirty="0"/>
              <a:t>Sidoksen vaihto 1 x vk </a:t>
            </a:r>
            <a:r>
              <a:rPr lang="fi-FI" sz="1200" dirty="0"/>
              <a:t>(HUS, EAUN)</a:t>
            </a:r>
          </a:p>
          <a:p>
            <a:r>
              <a:rPr lang="fi-FI" b="1" dirty="0"/>
              <a:t>Katetrin tai virtsapussin kiinnitys iholle </a:t>
            </a:r>
            <a:r>
              <a:rPr lang="fi-FI" sz="1200" dirty="0"/>
              <a:t>(EAUN)</a:t>
            </a:r>
          </a:p>
          <a:p>
            <a:pPr lvl="1"/>
            <a:r>
              <a:rPr lang="fi-FI" dirty="0"/>
              <a:t>Erikoiskiinnitysteipit tai –vyöt</a:t>
            </a:r>
          </a:p>
          <a:p>
            <a:pPr lvl="1"/>
            <a:r>
              <a:rPr lang="fi-FI" dirty="0"/>
              <a:t>Ihoteippi</a:t>
            </a:r>
          </a:p>
          <a:p>
            <a:pPr lvl="1"/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C00D13A-B9AB-433E-B751-7F0FFA683A96}"/>
              </a:ext>
            </a:extLst>
          </p:cNvPr>
          <p:cNvSpPr txBox="1"/>
          <p:nvPr/>
        </p:nvSpPr>
        <p:spPr>
          <a:xfrm>
            <a:off x="6834648" y="5203405"/>
            <a:ext cx="4557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Sidoksen tulee olla hengittävä ja pitää katetri paikoillaan. Se on vaihdettava </a:t>
            </a:r>
            <a:r>
              <a:rPr lang="fi-FI" dirty="0" err="1">
                <a:solidFill>
                  <a:srgbClr val="FF0000"/>
                </a:solidFill>
              </a:rPr>
              <a:t>kastuessa</a:t>
            </a:r>
            <a:r>
              <a:rPr lang="fi-FI" dirty="0">
                <a:solidFill>
                  <a:srgbClr val="FF0000"/>
                </a:solidFill>
              </a:rPr>
              <a:t> tai </a:t>
            </a:r>
            <a:r>
              <a:rPr lang="fi-FI" dirty="0" err="1">
                <a:solidFill>
                  <a:srgbClr val="FF0000"/>
                </a:solidFill>
              </a:rPr>
              <a:t>likaantuessa</a:t>
            </a:r>
            <a:r>
              <a:rPr lang="fi-FI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21C7D7D-F257-04A5-CDAE-74A6F40AF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604" y="1375505"/>
            <a:ext cx="1101963" cy="15288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51CF5F3-1C8D-E2E9-07D3-0860AECE17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47" t="12629" b="13415"/>
          <a:stretch>
            <a:fillRect/>
          </a:stretch>
        </p:blipFill>
        <p:spPr>
          <a:xfrm rot="16200000">
            <a:off x="6485546" y="3408387"/>
            <a:ext cx="1864155" cy="1357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D4F370B-EA75-D7A1-8FD2-ABDA27F7CC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50" r="12405"/>
          <a:stretch>
            <a:fillRect/>
          </a:stretch>
        </p:blipFill>
        <p:spPr>
          <a:xfrm rot="5400000">
            <a:off x="8304187" y="1606014"/>
            <a:ext cx="3240241" cy="3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0111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2521</Words>
  <Application>Microsoft Office PowerPoint</Application>
  <PresentationFormat>Laajakuva</PresentationFormat>
  <Paragraphs>279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5" baseType="lpstr">
      <vt:lpstr>.AppleSystemUIFont</vt:lpstr>
      <vt:lpstr>Arial</vt:lpstr>
      <vt:lpstr>Calisto MT</vt:lpstr>
      <vt:lpstr>Courier New</vt:lpstr>
      <vt:lpstr>UICTFontTextStyleBody</vt:lpstr>
      <vt:lpstr>UICTFontTextStyleEmphasizedBody</vt:lpstr>
      <vt:lpstr>UICTFontTextStyleItalicBody</vt:lpstr>
      <vt:lpstr>Univers Condensed</vt:lpstr>
      <vt:lpstr>ChronicleVTI</vt:lpstr>
      <vt:lpstr>PYELOSTOMIA-KATETRIN HOITO</vt:lpstr>
      <vt:lpstr>sisältö</vt:lpstr>
      <vt:lpstr>Pyelostomiakatetri -miksi aihe on tärkeä?</vt:lpstr>
      <vt:lpstr>Pyelostomiakatetrin eri hoitokäytännöt</vt:lpstr>
      <vt:lpstr>Pyelostomiakatetri -nefrostooma, pyelostooma, munuaiskatetri </vt:lpstr>
      <vt:lpstr>Pyelostomiakatetri - laiton syyt</vt:lpstr>
      <vt:lpstr>Pyelostomiakatetri - ennen asetusta</vt:lpstr>
      <vt:lpstr>Pyelostomiakatetri - jälkihoito asettamisen jälkeen</vt:lpstr>
      <vt:lpstr>Pyelostomiakatetrin hoito - sidokset</vt:lpstr>
      <vt:lpstr>Pyelostomiakatetrin hoito - puhdistus</vt:lpstr>
      <vt:lpstr>Pyelostomiakatetrin hoito - pussit ja yhdistäjät</vt:lpstr>
      <vt:lpstr>Pyelostomiakatetri  - huuhtelu</vt:lpstr>
      <vt:lpstr>Pyelostomiakatetri - virtsanäyte</vt:lpstr>
      <vt:lpstr>Pyelostomiakatetri  -ongelmatilanteet</vt:lpstr>
      <vt:lpstr>Pyelostomiakatetri - ongelmatilanteet</vt:lpstr>
      <vt:lpstr>Pyelostomiakatetri - ongelmatilanteet</vt:lpstr>
      <vt:lpstr>Pyelostomiakatetri - ongelmatilanteet</vt:lpstr>
      <vt:lpstr>Pyelostomiakatetri – error indentification guideline</vt:lpstr>
      <vt:lpstr>Pyelostomiakatetrin poisto - ennen poistoa</vt:lpstr>
      <vt:lpstr>Pyelostomiakatetrin poisto - poistotekniikka</vt:lpstr>
      <vt:lpstr>Pyelostomiakatetrin poisto - poiston jälkeen</vt:lpstr>
      <vt:lpstr>yhteenveto</vt:lpstr>
      <vt:lpstr>lähteet</vt:lpstr>
      <vt:lpstr>lähteet</vt:lpstr>
      <vt:lpstr>lähteet</vt:lpstr>
      <vt:lpstr>      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PYELOSTOMIA-KATETRIN HOITO</dc:title>
  <dc:creator>Urhot Päätoimittaja</dc:creator>
  <cp:lastModifiedBy>Krista Susanne Jylhä</cp:lastModifiedBy>
  <cp:revision>14</cp:revision>
  <dcterms:created xsi:type="dcterms:W3CDTF">2025-09-23T09:15:06Z</dcterms:created>
  <dcterms:modified xsi:type="dcterms:W3CDTF">2025-12-02T05:38:18Z</dcterms:modified>
</cp:coreProperties>
</file>